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6"/>
  </p:notesMasterIdLst>
  <p:sldIdLst>
    <p:sldId id="256" r:id="rId4"/>
    <p:sldId id="257" r:id="rId5"/>
    <p:sldId id="266" r:id="rId6"/>
    <p:sldId id="269" r:id="rId7"/>
    <p:sldId id="267" r:id="rId8"/>
    <p:sldId id="268" r:id="rId9"/>
    <p:sldId id="258" r:id="rId10"/>
    <p:sldId id="259" r:id="rId11"/>
    <p:sldId id="262" r:id="rId12"/>
    <p:sldId id="260" r:id="rId13"/>
    <p:sldId id="275" r:id="rId14"/>
    <p:sldId id="276" r:id="rId15"/>
    <p:sldId id="277" r:id="rId16"/>
    <p:sldId id="271" r:id="rId17"/>
    <p:sldId id="278" r:id="rId18"/>
    <p:sldId id="273" r:id="rId19"/>
    <p:sldId id="270" r:id="rId20"/>
    <p:sldId id="279" r:id="rId21"/>
    <p:sldId id="283" r:id="rId22"/>
    <p:sldId id="284" r:id="rId23"/>
    <p:sldId id="287" r:id="rId24"/>
    <p:sldId id="288" r:id="rId25"/>
    <p:sldId id="272" r:id="rId26"/>
    <p:sldId id="274" r:id="rId27"/>
    <p:sldId id="285" r:id="rId28"/>
    <p:sldId id="286" r:id="rId29"/>
    <p:sldId id="289" r:id="rId30"/>
    <p:sldId id="282" r:id="rId31"/>
    <p:sldId id="281" r:id="rId32"/>
    <p:sldId id="280" r:id="rId33"/>
    <p:sldId id="264" r:id="rId34"/>
    <p:sldId id="261" r:id="rId3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4660"/>
  </p:normalViewPr>
  <p:slideViewPr>
    <p:cSldViewPr snapToGrid="0">
      <p:cViewPr varScale="1">
        <p:scale>
          <a:sx n="64" d="100"/>
          <a:sy n="64" d="100"/>
        </p:scale>
        <p:origin x="90" y="20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2EE22-51E1-42E9-865C-64FFC1DBFE1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EA0E14E2-1804-472C-8C01-62CAAC541061}">
      <dgm:prSet phldrT="[Text]"/>
      <dgm:spPr/>
      <dgm:t>
        <a:bodyPr/>
        <a:lstStyle/>
        <a:p>
          <a:r>
            <a:rPr lang="nb-NO" dirty="0"/>
            <a:t>«Useriøs» Marx</a:t>
          </a:r>
        </a:p>
      </dgm:t>
    </dgm:pt>
    <dgm:pt modelId="{35136C37-F390-4E09-A039-EB76DB42E1D9}" type="parTrans" cxnId="{1F0DCD74-4AD2-442D-AD61-841A2055A8A4}">
      <dgm:prSet/>
      <dgm:spPr/>
      <dgm:t>
        <a:bodyPr/>
        <a:lstStyle/>
        <a:p>
          <a:endParaRPr lang="nb-NO"/>
        </a:p>
      </dgm:t>
    </dgm:pt>
    <dgm:pt modelId="{C5E2182A-D42A-426F-BB45-9C8A12381E28}" type="sibTrans" cxnId="{1F0DCD74-4AD2-442D-AD61-841A2055A8A4}">
      <dgm:prSet/>
      <dgm:spPr/>
      <dgm:t>
        <a:bodyPr/>
        <a:lstStyle/>
        <a:p>
          <a:endParaRPr lang="nb-NO"/>
        </a:p>
      </dgm:t>
    </dgm:pt>
    <dgm:pt modelId="{25F554FB-E5B2-4B78-ADF1-29B6A9830BD8}">
      <dgm:prSet phldrT="[Text]"/>
      <dgm:spPr/>
      <dgm:t>
        <a:bodyPr/>
        <a:lstStyle/>
        <a:p>
          <a:pPr>
            <a:buFont typeface="Arial" panose="020B0604020202020204" pitchFamily="34" charset="0"/>
            <a:buNone/>
          </a:pPr>
          <a:r>
            <a:rPr lang="nb-NO" dirty="0"/>
            <a:t>Idealistisk, utopisk, uvitenskapelig</a:t>
          </a:r>
        </a:p>
        <a:p>
          <a:pPr>
            <a:buFont typeface="Arial" panose="020B0604020202020204" pitchFamily="34" charset="0"/>
            <a:buNone/>
          </a:pPr>
          <a:r>
            <a:rPr lang="nb-NO" dirty="0"/>
            <a:t>Base/</a:t>
          </a:r>
          <a:r>
            <a:rPr lang="nb-NO" dirty="0" err="1"/>
            <a:t>Superstructure</a:t>
          </a:r>
          <a:br>
            <a:rPr lang="nb-NO" dirty="0"/>
          </a:br>
          <a:r>
            <a:rPr lang="nb-NO" dirty="0"/>
            <a:t>Ideologi</a:t>
          </a:r>
          <a:br>
            <a:rPr lang="nb-NO" dirty="0"/>
          </a:br>
          <a:r>
            <a:rPr lang="nb-NO" dirty="0"/>
            <a:t>Fremmedgjøring</a:t>
          </a:r>
        </a:p>
      </dgm:t>
    </dgm:pt>
    <dgm:pt modelId="{03A5A903-874D-4086-9602-B4F87123DD4A}" type="parTrans" cxnId="{5371C187-A14F-4E64-83E6-AFAA5EF09C73}">
      <dgm:prSet/>
      <dgm:spPr/>
      <dgm:t>
        <a:bodyPr/>
        <a:lstStyle/>
        <a:p>
          <a:endParaRPr lang="nb-NO"/>
        </a:p>
      </dgm:t>
    </dgm:pt>
    <dgm:pt modelId="{2EA550E4-7969-458F-80FD-D3A19CAD1814}" type="sibTrans" cxnId="{5371C187-A14F-4E64-83E6-AFAA5EF09C73}">
      <dgm:prSet/>
      <dgm:spPr/>
      <dgm:t>
        <a:bodyPr/>
        <a:lstStyle/>
        <a:p>
          <a:endParaRPr lang="nb-NO"/>
        </a:p>
      </dgm:t>
    </dgm:pt>
    <dgm:pt modelId="{ABC34718-A4A3-49B3-9A5E-68FD2641B009}">
      <dgm:prSet phldrT="[Text]"/>
      <dgm:spPr/>
      <dgm:t>
        <a:bodyPr/>
        <a:lstStyle/>
        <a:p>
          <a:pPr>
            <a:buNone/>
          </a:pPr>
          <a:r>
            <a:rPr lang="nb-NO" dirty="0"/>
            <a:t>Utvikles (hovedsakelig) innenfor Frankfurt-skolen, der klasseanalyse droppes til fordel for filosofi, kultur, </a:t>
          </a:r>
          <a:r>
            <a:rPr lang="nb-NO" dirty="0" err="1"/>
            <a:t>osv</a:t>
          </a:r>
          <a:endParaRPr lang="nb-NO" dirty="0"/>
        </a:p>
        <a:p>
          <a:r>
            <a:rPr lang="nb-NO" dirty="0"/>
            <a:t>Hvordan er livet under kapitalisme?</a:t>
          </a:r>
        </a:p>
      </dgm:t>
    </dgm:pt>
    <dgm:pt modelId="{DA7A84C4-D86E-42DA-B1F5-5B48FCBC31A8}" type="parTrans" cxnId="{E422A421-F527-4930-BD96-3E3F002E8926}">
      <dgm:prSet/>
      <dgm:spPr/>
      <dgm:t>
        <a:bodyPr/>
        <a:lstStyle/>
        <a:p>
          <a:endParaRPr lang="nb-NO"/>
        </a:p>
      </dgm:t>
    </dgm:pt>
    <dgm:pt modelId="{723800C7-F765-407E-9C56-6ED439B313C3}" type="sibTrans" cxnId="{E422A421-F527-4930-BD96-3E3F002E8926}">
      <dgm:prSet/>
      <dgm:spPr/>
      <dgm:t>
        <a:bodyPr/>
        <a:lstStyle/>
        <a:p>
          <a:endParaRPr lang="nb-NO"/>
        </a:p>
      </dgm:t>
    </dgm:pt>
    <dgm:pt modelId="{AFB2CAFE-B390-49F6-902E-E84CBC09A91F}">
      <dgm:prSet phldrT="[Text]"/>
      <dgm:spPr/>
      <dgm:t>
        <a:bodyPr/>
        <a:lstStyle/>
        <a:p>
          <a:r>
            <a:rPr lang="nb-NO" dirty="0"/>
            <a:t>«Seriøs» Marx</a:t>
          </a:r>
        </a:p>
      </dgm:t>
    </dgm:pt>
    <dgm:pt modelId="{66BAB743-31F4-47CF-BB4E-22CA98EB4849}" type="parTrans" cxnId="{D72E89D0-99FF-4D6D-AD5A-9333CD3CB43C}">
      <dgm:prSet/>
      <dgm:spPr/>
      <dgm:t>
        <a:bodyPr/>
        <a:lstStyle/>
        <a:p>
          <a:endParaRPr lang="nb-NO"/>
        </a:p>
      </dgm:t>
    </dgm:pt>
    <dgm:pt modelId="{34F8E647-FA77-4F9C-9054-F4FD4C9FBF5E}" type="sibTrans" cxnId="{D72E89D0-99FF-4D6D-AD5A-9333CD3CB43C}">
      <dgm:prSet/>
      <dgm:spPr/>
      <dgm:t>
        <a:bodyPr/>
        <a:lstStyle/>
        <a:p>
          <a:endParaRPr lang="nb-NO"/>
        </a:p>
      </dgm:t>
    </dgm:pt>
    <dgm:pt modelId="{B3916EF7-8079-4739-97B5-E496FB5AAC18}">
      <dgm:prSet phldrT="[Text]"/>
      <dgm:spPr/>
      <dgm:t>
        <a:bodyPr/>
        <a:lstStyle/>
        <a:p>
          <a:pPr>
            <a:buNone/>
          </a:pPr>
          <a:r>
            <a:rPr lang="nb-NO" dirty="0"/>
            <a:t>Mer objektiv, vitenskapelig, realistisk</a:t>
          </a:r>
        </a:p>
        <a:p>
          <a:r>
            <a:rPr lang="nb-NO" dirty="0"/>
            <a:t>Økonomisk og politisk struktur av klasser og klassekampen</a:t>
          </a:r>
        </a:p>
      </dgm:t>
    </dgm:pt>
    <dgm:pt modelId="{7077470C-559A-4AC4-A34B-3AC8C2ECE8A8}" type="parTrans" cxnId="{AFAD8561-0F60-43CC-AB63-A5C0E59DFDEA}">
      <dgm:prSet/>
      <dgm:spPr/>
      <dgm:t>
        <a:bodyPr/>
        <a:lstStyle/>
        <a:p>
          <a:endParaRPr lang="nb-NO"/>
        </a:p>
      </dgm:t>
    </dgm:pt>
    <dgm:pt modelId="{727923EC-8B07-4410-A3B3-1DF2B5EBE2A8}" type="sibTrans" cxnId="{AFAD8561-0F60-43CC-AB63-A5C0E59DFDEA}">
      <dgm:prSet/>
      <dgm:spPr/>
      <dgm:t>
        <a:bodyPr/>
        <a:lstStyle/>
        <a:p>
          <a:endParaRPr lang="nb-NO"/>
        </a:p>
      </dgm:t>
    </dgm:pt>
    <dgm:pt modelId="{C88DBF5C-1C96-4743-96DB-EA5F3F660423}">
      <dgm:prSet phldrT="[Text]"/>
      <dgm:spPr/>
      <dgm:t>
        <a:bodyPr/>
        <a:lstStyle/>
        <a:p>
          <a:pPr>
            <a:buNone/>
          </a:pPr>
          <a:r>
            <a:rPr lang="nb-NO" dirty="0"/>
            <a:t>Utvikles i all hovedsak i en «</a:t>
          </a:r>
          <a:r>
            <a:rPr lang="nb-NO" dirty="0" err="1"/>
            <a:t>økonomistisk</a:t>
          </a:r>
          <a:r>
            <a:rPr lang="nb-NO" dirty="0"/>
            <a:t>» retning.</a:t>
          </a:r>
        </a:p>
        <a:p>
          <a:r>
            <a:rPr lang="nb-NO" b="1" dirty="0"/>
            <a:t>Blindspor: «</a:t>
          </a:r>
          <a:r>
            <a:rPr lang="nb-NO" b="1" dirty="0" err="1"/>
            <a:t>death</a:t>
          </a:r>
          <a:r>
            <a:rPr lang="nb-NO" b="1" dirty="0"/>
            <a:t> </a:t>
          </a:r>
          <a:r>
            <a:rPr lang="nb-NO" b="1" dirty="0" err="1"/>
            <a:t>of</a:t>
          </a:r>
          <a:r>
            <a:rPr lang="nb-NO" b="1" dirty="0"/>
            <a:t> </a:t>
          </a:r>
          <a:r>
            <a:rPr lang="nb-NO" b="1" dirty="0" err="1"/>
            <a:t>class</a:t>
          </a:r>
          <a:r>
            <a:rPr lang="nb-NO" b="1" dirty="0"/>
            <a:t>»</a:t>
          </a:r>
        </a:p>
      </dgm:t>
    </dgm:pt>
    <dgm:pt modelId="{CB175863-2DBD-4FCE-BF00-03F1598C4367}" type="sibTrans" cxnId="{758EECE1-3340-4956-A032-CB3825A11839}">
      <dgm:prSet/>
      <dgm:spPr/>
      <dgm:t>
        <a:bodyPr/>
        <a:lstStyle/>
        <a:p>
          <a:endParaRPr lang="nb-NO"/>
        </a:p>
      </dgm:t>
    </dgm:pt>
    <dgm:pt modelId="{6B76546F-49F1-4A77-80D6-B7166B3C0219}" type="parTrans" cxnId="{758EECE1-3340-4956-A032-CB3825A11839}">
      <dgm:prSet/>
      <dgm:spPr/>
      <dgm:t>
        <a:bodyPr/>
        <a:lstStyle/>
        <a:p>
          <a:endParaRPr lang="nb-NO"/>
        </a:p>
      </dgm:t>
    </dgm:pt>
    <dgm:pt modelId="{50F5756D-CBB8-48C5-B404-65A72B8ACDAE}" type="pres">
      <dgm:prSet presAssocID="{6862EE22-51E1-42E9-865C-64FFC1DBFE19}" presName="Name0" presStyleCnt="0">
        <dgm:presLayoutVars>
          <dgm:dir/>
          <dgm:animLvl val="lvl"/>
          <dgm:resizeHandles val="exact"/>
        </dgm:presLayoutVars>
      </dgm:prSet>
      <dgm:spPr/>
    </dgm:pt>
    <dgm:pt modelId="{A6458B34-F875-404A-96B0-058C23EB8539}" type="pres">
      <dgm:prSet presAssocID="{EA0E14E2-1804-472C-8C01-62CAAC541061}" presName="composite" presStyleCnt="0"/>
      <dgm:spPr/>
    </dgm:pt>
    <dgm:pt modelId="{B860E18C-A9FE-472D-BA12-75F912A306B3}" type="pres">
      <dgm:prSet presAssocID="{EA0E14E2-1804-472C-8C01-62CAAC541061}" presName="parTx" presStyleLbl="alignNode1" presStyleIdx="0" presStyleCnt="2">
        <dgm:presLayoutVars>
          <dgm:chMax val="0"/>
          <dgm:chPref val="0"/>
          <dgm:bulletEnabled val="1"/>
        </dgm:presLayoutVars>
      </dgm:prSet>
      <dgm:spPr/>
    </dgm:pt>
    <dgm:pt modelId="{21400DE9-5D2A-4960-9861-2AAF95BFFA51}" type="pres">
      <dgm:prSet presAssocID="{EA0E14E2-1804-472C-8C01-62CAAC541061}" presName="desTx" presStyleLbl="alignAccFollowNode1" presStyleIdx="0" presStyleCnt="2">
        <dgm:presLayoutVars>
          <dgm:bulletEnabled val="1"/>
        </dgm:presLayoutVars>
      </dgm:prSet>
      <dgm:spPr/>
    </dgm:pt>
    <dgm:pt modelId="{E217262C-6D86-41E6-B132-FB895C9253B6}" type="pres">
      <dgm:prSet presAssocID="{C5E2182A-D42A-426F-BB45-9C8A12381E28}" presName="space" presStyleCnt="0"/>
      <dgm:spPr/>
    </dgm:pt>
    <dgm:pt modelId="{473F9539-C51B-437E-92E4-2E37A218655C}" type="pres">
      <dgm:prSet presAssocID="{AFB2CAFE-B390-49F6-902E-E84CBC09A91F}" presName="composite" presStyleCnt="0"/>
      <dgm:spPr/>
    </dgm:pt>
    <dgm:pt modelId="{CA11FE60-A4AF-49B7-AD5C-16D174CD076C}" type="pres">
      <dgm:prSet presAssocID="{AFB2CAFE-B390-49F6-902E-E84CBC09A91F}" presName="parTx" presStyleLbl="alignNode1" presStyleIdx="1" presStyleCnt="2">
        <dgm:presLayoutVars>
          <dgm:chMax val="0"/>
          <dgm:chPref val="0"/>
          <dgm:bulletEnabled val="1"/>
        </dgm:presLayoutVars>
      </dgm:prSet>
      <dgm:spPr/>
    </dgm:pt>
    <dgm:pt modelId="{97B28E55-4B34-4EB0-A4BF-9AE6267C4B12}" type="pres">
      <dgm:prSet presAssocID="{AFB2CAFE-B390-49F6-902E-E84CBC09A91F}" presName="desTx" presStyleLbl="alignAccFollowNode1" presStyleIdx="1" presStyleCnt="2">
        <dgm:presLayoutVars>
          <dgm:bulletEnabled val="1"/>
        </dgm:presLayoutVars>
      </dgm:prSet>
      <dgm:spPr/>
    </dgm:pt>
  </dgm:ptLst>
  <dgm:cxnLst>
    <dgm:cxn modelId="{82AD580F-2DB0-4459-867A-04429176159B}" type="presOf" srcId="{6862EE22-51E1-42E9-865C-64FFC1DBFE19}" destId="{50F5756D-CBB8-48C5-B404-65A72B8ACDAE}" srcOrd="0" destOrd="0" presId="urn:microsoft.com/office/officeart/2005/8/layout/hList1"/>
    <dgm:cxn modelId="{BAED6019-001C-4A0E-951E-1AABF72ABBCE}" type="presOf" srcId="{AFB2CAFE-B390-49F6-902E-E84CBC09A91F}" destId="{CA11FE60-A4AF-49B7-AD5C-16D174CD076C}" srcOrd="0" destOrd="0" presId="urn:microsoft.com/office/officeart/2005/8/layout/hList1"/>
    <dgm:cxn modelId="{E422A421-F527-4930-BD96-3E3F002E8926}" srcId="{EA0E14E2-1804-472C-8C01-62CAAC541061}" destId="{ABC34718-A4A3-49B3-9A5E-68FD2641B009}" srcOrd="1" destOrd="0" parTransId="{DA7A84C4-D86E-42DA-B1F5-5B48FCBC31A8}" sibTransId="{723800C7-F765-407E-9C56-6ED439B313C3}"/>
    <dgm:cxn modelId="{504A3538-5680-4608-AC12-CBB0228DF86E}" type="presOf" srcId="{B3916EF7-8079-4739-97B5-E496FB5AAC18}" destId="{97B28E55-4B34-4EB0-A4BF-9AE6267C4B12}" srcOrd="0" destOrd="0" presId="urn:microsoft.com/office/officeart/2005/8/layout/hList1"/>
    <dgm:cxn modelId="{AFAD8561-0F60-43CC-AB63-A5C0E59DFDEA}" srcId="{AFB2CAFE-B390-49F6-902E-E84CBC09A91F}" destId="{B3916EF7-8079-4739-97B5-E496FB5AAC18}" srcOrd="0" destOrd="0" parTransId="{7077470C-559A-4AC4-A34B-3AC8C2ECE8A8}" sibTransId="{727923EC-8B07-4410-A3B3-1DF2B5EBE2A8}"/>
    <dgm:cxn modelId="{1F0DCD74-4AD2-442D-AD61-841A2055A8A4}" srcId="{6862EE22-51E1-42E9-865C-64FFC1DBFE19}" destId="{EA0E14E2-1804-472C-8C01-62CAAC541061}" srcOrd="0" destOrd="0" parTransId="{35136C37-F390-4E09-A039-EB76DB42E1D9}" sibTransId="{C5E2182A-D42A-426F-BB45-9C8A12381E28}"/>
    <dgm:cxn modelId="{5371C187-A14F-4E64-83E6-AFAA5EF09C73}" srcId="{EA0E14E2-1804-472C-8C01-62CAAC541061}" destId="{25F554FB-E5B2-4B78-ADF1-29B6A9830BD8}" srcOrd="0" destOrd="0" parTransId="{03A5A903-874D-4086-9602-B4F87123DD4A}" sibTransId="{2EA550E4-7969-458F-80FD-D3A19CAD1814}"/>
    <dgm:cxn modelId="{B7A94E90-CDE5-446F-9232-0927D54BE106}" type="presOf" srcId="{ABC34718-A4A3-49B3-9A5E-68FD2641B009}" destId="{21400DE9-5D2A-4960-9861-2AAF95BFFA51}" srcOrd="0" destOrd="1" presId="urn:microsoft.com/office/officeart/2005/8/layout/hList1"/>
    <dgm:cxn modelId="{A608BB96-9563-449F-8E2F-0A08864AAE9F}" type="presOf" srcId="{EA0E14E2-1804-472C-8C01-62CAAC541061}" destId="{B860E18C-A9FE-472D-BA12-75F912A306B3}" srcOrd="0" destOrd="0" presId="urn:microsoft.com/office/officeart/2005/8/layout/hList1"/>
    <dgm:cxn modelId="{FC77EDC3-7B8B-4256-A1A9-71F1F8285EA9}" type="presOf" srcId="{25F554FB-E5B2-4B78-ADF1-29B6A9830BD8}" destId="{21400DE9-5D2A-4960-9861-2AAF95BFFA51}" srcOrd="0" destOrd="0" presId="urn:microsoft.com/office/officeart/2005/8/layout/hList1"/>
    <dgm:cxn modelId="{2C3AE6C7-B44F-40E5-BCF9-E6F44D57FC07}" type="presOf" srcId="{C88DBF5C-1C96-4743-96DB-EA5F3F660423}" destId="{97B28E55-4B34-4EB0-A4BF-9AE6267C4B12}" srcOrd="0" destOrd="1" presId="urn:microsoft.com/office/officeart/2005/8/layout/hList1"/>
    <dgm:cxn modelId="{D72E89D0-99FF-4D6D-AD5A-9333CD3CB43C}" srcId="{6862EE22-51E1-42E9-865C-64FFC1DBFE19}" destId="{AFB2CAFE-B390-49F6-902E-E84CBC09A91F}" srcOrd="1" destOrd="0" parTransId="{66BAB743-31F4-47CF-BB4E-22CA98EB4849}" sibTransId="{34F8E647-FA77-4F9C-9054-F4FD4C9FBF5E}"/>
    <dgm:cxn modelId="{758EECE1-3340-4956-A032-CB3825A11839}" srcId="{AFB2CAFE-B390-49F6-902E-E84CBC09A91F}" destId="{C88DBF5C-1C96-4743-96DB-EA5F3F660423}" srcOrd="1" destOrd="0" parTransId="{6B76546F-49F1-4A77-80D6-B7166B3C0219}" sibTransId="{CB175863-2DBD-4FCE-BF00-03F1598C4367}"/>
    <dgm:cxn modelId="{547C8490-8535-402F-A4C0-2B9D580F0898}" type="presParOf" srcId="{50F5756D-CBB8-48C5-B404-65A72B8ACDAE}" destId="{A6458B34-F875-404A-96B0-058C23EB8539}" srcOrd="0" destOrd="0" presId="urn:microsoft.com/office/officeart/2005/8/layout/hList1"/>
    <dgm:cxn modelId="{4C94ABF9-97FA-48A4-8F1B-62D699D776A9}" type="presParOf" srcId="{A6458B34-F875-404A-96B0-058C23EB8539}" destId="{B860E18C-A9FE-472D-BA12-75F912A306B3}" srcOrd="0" destOrd="0" presId="urn:microsoft.com/office/officeart/2005/8/layout/hList1"/>
    <dgm:cxn modelId="{20E530EB-2F30-464D-9999-3DDC18A5F82E}" type="presParOf" srcId="{A6458B34-F875-404A-96B0-058C23EB8539}" destId="{21400DE9-5D2A-4960-9861-2AAF95BFFA51}" srcOrd="1" destOrd="0" presId="urn:microsoft.com/office/officeart/2005/8/layout/hList1"/>
    <dgm:cxn modelId="{2AD3B833-03D2-4A10-B27C-D4AB0E54CF50}" type="presParOf" srcId="{50F5756D-CBB8-48C5-B404-65A72B8ACDAE}" destId="{E217262C-6D86-41E6-B132-FB895C9253B6}" srcOrd="1" destOrd="0" presId="urn:microsoft.com/office/officeart/2005/8/layout/hList1"/>
    <dgm:cxn modelId="{25FBECE3-EC82-456E-8006-C30F94F96ACE}" type="presParOf" srcId="{50F5756D-CBB8-48C5-B404-65A72B8ACDAE}" destId="{473F9539-C51B-437E-92E4-2E37A218655C}" srcOrd="2" destOrd="0" presId="urn:microsoft.com/office/officeart/2005/8/layout/hList1"/>
    <dgm:cxn modelId="{A2FE873B-86FF-41A1-8F89-DB4726836D2B}" type="presParOf" srcId="{473F9539-C51B-437E-92E4-2E37A218655C}" destId="{CA11FE60-A4AF-49B7-AD5C-16D174CD076C}" srcOrd="0" destOrd="0" presId="urn:microsoft.com/office/officeart/2005/8/layout/hList1"/>
    <dgm:cxn modelId="{30223166-BA42-41EA-9DBD-F74D6D319A36}" type="presParOf" srcId="{473F9539-C51B-437E-92E4-2E37A218655C}" destId="{97B28E55-4B34-4EB0-A4BF-9AE6267C4B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62D469-D14C-4922-A299-84449C86A1F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6759E11-D5B2-40B4-B8A8-9F08DA873F20}">
      <dgm:prSet/>
      <dgm:spPr/>
      <dgm:t>
        <a:bodyPr/>
        <a:lstStyle/>
        <a:p>
          <a:r>
            <a:rPr lang="nb-NO" dirty="0"/>
            <a:t>Skift fokus fra fattigdom til elitene</a:t>
          </a:r>
          <a:endParaRPr lang="en-US" dirty="0"/>
        </a:p>
      </dgm:t>
    </dgm:pt>
    <dgm:pt modelId="{79B4ADDF-17AF-4A76-B009-0362B7A7A5A4}" type="parTrans" cxnId="{768016A2-361C-4630-B180-6B9A0B0409EF}">
      <dgm:prSet/>
      <dgm:spPr/>
      <dgm:t>
        <a:bodyPr/>
        <a:lstStyle/>
        <a:p>
          <a:endParaRPr lang="en-US"/>
        </a:p>
      </dgm:t>
    </dgm:pt>
    <dgm:pt modelId="{B2061411-3DAE-4244-A194-1DE9F8E2AE48}" type="sibTrans" cxnId="{768016A2-361C-4630-B180-6B9A0B0409EF}">
      <dgm:prSet/>
      <dgm:spPr/>
      <dgm:t>
        <a:bodyPr/>
        <a:lstStyle/>
        <a:p>
          <a:endParaRPr lang="en-US"/>
        </a:p>
      </dgm:t>
    </dgm:pt>
    <dgm:pt modelId="{0EC71D4D-E7CF-4991-9ED0-B8B81029FD7B}">
      <dgm:prSet/>
      <dgm:spPr/>
      <dgm:t>
        <a:bodyPr/>
        <a:lstStyle/>
        <a:p>
          <a:r>
            <a:rPr lang="nb-NO"/>
            <a:t>Utnyttelse, klassekamp og kapitalakkumulering</a:t>
          </a:r>
          <a:endParaRPr lang="en-US"/>
        </a:p>
      </dgm:t>
    </dgm:pt>
    <dgm:pt modelId="{7AF29A9B-2AA1-4DEE-BD7C-5999BF52168F}" type="parTrans" cxnId="{155CD4FC-B30E-40E0-BBF2-47F74E4A96F6}">
      <dgm:prSet/>
      <dgm:spPr/>
      <dgm:t>
        <a:bodyPr/>
        <a:lstStyle/>
        <a:p>
          <a:endParaRPr lang="en-US"/>
        </a:p>
      </dgm:t>
    </dgm:pt>
    <dgm:pt modelId="{2EA09EAD-E515-4BEB-A0CA-B5E0D83B17D0}" type="sibTrans" cxnId="{155CD4FC-B30E-40E0-BBF2-47F74E4A96F6}">
      <dgm:prSet/>
      <dgm:spPr/>
      <dgm:t>
        <a:bodyPr/>
        <a:lstStyle/>
        <a:p>
          <a:endParaRPr lang="en-US"/>
        </a:p>
      </dgm:t>
    </dgm:pt>
    <dgm:pt modelId="{BFECD17C-B0AF-4A70-B06E-8DF7D57741A0}">
      <dgm:prSet/>
      <dgm:spPr/>
      <dgm:t>
        <a:bodyPr/>
        <a:lstStyle/>
        <a:p>
          <a:r>
            <a:rPr lang="nb-NO" dirty="0" err="1"/>
            <a:t>Bourdieu</a:t>
          </a:r>
          <a:r>
            <a:rPr lang="nb-NO" dirty="0"/>
            <a:t>?</a:t>
          </a:r>
          <a:endParaRPr lang="en-US" dirty="0"/>
        </a:p>
      </dgm:t>
    </dgm:pt>
    <dgm:pt modelId="{A497AAC5-1254-4A4E-8B3A-43B5AEE4751A}" type="parTrans" cxnId="{8DD6D9A9-9EF0-4918-84D4-5BDBDD55446D}">
      <dgm:prSet/>
      <dgm:spPr/>
      <dgm:t>
        <a:bodyPr/>
        <a:lstStyle/>
        <a:p>
          <a:endParaRPr lang="en-US"/>
        </a:p>
      </dgm:t>
    </dgm:pt>
    <dgm:pt modelId="{D31BFE87-0398-4683-B580-2A77C9EEAE1E}" type="sibTrans" cxnId="{8DD6D9A9-9EF0-4918-84D4-5BDBDD55446D}">
      <dgm:prSet/>
      <dgm:spPr/>
      <dgm:t>
        <a:bodyPr/>
        <a:lstStyle/>
        <a:p>
          <a:endParaRPr lang="en-US"/>
        </a:p>
      </dgm:t>
    </dgm:pt>
    <dgm:pt modelId="{7417513D-5823-4CF5-8595-5D43527F7556}" type="pres">
      <dgm:prSet presAssocID="{2462D469-D14C-4922-A299-84449C86A1F8}" presName="linear" presStyleCnt="0">
        <dgm:presLayoutVars>
          <dgm:animLvl val="lvl"/>
          <dgm:resizeHandles val="exact"/>
        </dgm:presLayoutVars>
      </dgm:prSet>
      <dgm:spPr/>
    </dgm:pt>
    <dgm:pt modelId="{E89D2538-7943-4066-9DB3-A537CB759483}" type="pres">
      <dgm:prSet presAssocID="{A6759E11-D5B2-40B4-B8A8-9F08DA873F20}" presName="parentText" presStyleLbl="node1" presStyleIdx="0" presStyleCnt="3">
        <dgm:presLayoutVars>
          <dgm:chMax val="0"/>
          <dgm:bulletEnabled val="1"/>
        </dgm:presLayoutVars>
      </dgm:prSet>
      <dgm:spPr/>
    </dgm:pt>
    <dgm:pt modelId="{2BD31AAE-9F70-452B-83FC-5E0273F05433}" type="pres">
      <dgm:prSet presAssocID="{B2061411-3DAE-4244-A194-1DE9F8E2AE48}" presName="spacer" presStyleCnt="0"/>
      <dgm:spPr/>
    </dgm:pt>
    <dgm:pt modelId="{75333551-B51B-4B46-9A1B-4274857632E3}" type="pres">
      <dgm:prSet presAssocID="{0EC71D4D-E7CF-4991-9ED0-B8B81029FD7B}" presName="parentText" presStyleLbl="node1" presStyleIdx="1" presStyleCnt="3">
        <dgm:presLayoutVars>
          <dgm:chMax val="0"/>
          <dgm:bulletEnabled val="1"/>
        </dgm:presLayoutVars>
      </dgm:prSet>
      <dgm:spPr/>
    </dgm:pt>
    <dgm:pt modelId="{6772C5EB-C35C-42D4-9A11-9C1D75FDCB51}" type="pres">
      <dgm:prSet presAssocID="{2EA09EAD-E515-4BEB-A0CA-B5E0D83B17D0}" presName="spacer" presStyleCnt="0"/>
      <dgm:spPr/>
    </dgm:pt>
    <dgm:pt modelId="{D8DBCDA4-6B41-4521-8C00-AC33EB22321B}" type="pres">
      <dgm:prSet presAssocID="{BFECD17C-B0AF-4A70-B06E-8DF7D57741A0}" presName="parentText" presStyleLbl="node1" presStyleIdx="2" presStyleCnt="3" custLinFactNeighborX="-2053" custLinFactNeighborY="-5378">
        <dgm:presLayoutVars>
          <dgm:chMax val="0"/>
          <dgm:bulletEnabled val="1"/>
        </dgm:presLayoutVars>
      </dgm:prSet>
      <dgm:spPr/>
    </dgm:pt>
  </dgm:ptLst>
  <dgm:cxnLst>
    <dgm:cxn modelId="{6B22A102-EA1C-4CE3-B5EF-3522E289B217}" type="presOf" srcId="{A6759E11-D5B2-40B4-B8A8-9F08DA873F20}" destId="{E89D2538-7943-4066-9DB3-A537CB759483}" srcOrd="0" destOrd="0" presId="urn:microsoft.com/office/officeart/2005/8/layout/vList2"/>
    <dgm:cxn modelId="{FFE6CA36-A6A7-4AB2-B30C-F6548C869CCE}" type="presOf" srcId="{2462D469-D14C-4922-A299-84449C86A1F8}" destId="{7417513D-5823-4CF5-8595-5D43527F7556}" srcOrd="0" destOrd="0" presId="urn:microsoft.com/office/officeart/2005/8/layout/vList2"/>
    <dgm:cxn modelId="{768016A2-361C-4630-B180-6B9A0B0409EF}" srcId="{2462D469-D14C-4922-A299-84449C86A1F8}" destId="{A6759E11-D5B2-40B4-B8A8-9F08DA873F20}" srcOrd="0" destOrd="0" parTransId="{79B4ADDF-17AF-4A76-B009-0362B7A7A5A4}" sibTransId="{B2061411-3DAE-4244-A194-1DE9F8E2AE48}"/>
    <dgm:cxn modelId="{8DD6D9A9-9EF0-4918-84D4-5BDBDD55446D}" srcId="{2462D469-D14C-4922-A299-84449C86A1F8}" destId="{BFECD17C-B0AF-4A70-B06E-8DF7D57741A0}" srcOrd="2" destOrd="0" parTransId="{A497AAC5-1254-4A4E-8B3A-43B5AEE4751A}" sibTransId="{D31BFE87-0398-4683-B580-2A77C9EEAE1E}"/>
    <dgm:cxn modelId="{80AAF7E6-008B-4914-A393-8030236EB55B}" type="presOf" srcId="{BFECD17C-B0AF-4A70-B06E-8DF7D57741A0}" destId="{D8DBCDA4-6B41-4521-8C00-AC33EB22321B}" srcOrd="0" destOrd="0" presId="urn:microsoft.com/office/officeart/2005/8/layout/vList2"/>
    <dgm:cxn modelId="{AFE3E8F6-4E56-46BF-B51B-C51B09DAADDE}" type="presOf" srcId="{0EC71D4D-E7CF-4991-9ED0-B8B81029FD7B}" destId="{75333551-B51B-4B46-9A1B-4274857632E3}" srcOrd="0" destOrd="0" presId="urn:microsoft.com/office/officeart/2005/8/layout/vList2"/>
    <dgm:cxn modelId="{155CD4FC-B30E-40E0-BBF2-47F74E4A96F6}" srcId="{2462D469-D14C-4922-A299-84449C86A1F8}" destId="{0EC71D4D-E7CF-4991-9ED0-B8B81029FD7B}" srcOrd="1" destOrd="0" parTransId="{7AF29A9B-2AA1-4DEE-BD7C-5999BF52168F}" sibTransId="{2EA09EAD-E515-4BEB-A0CA-B5E0D83B17D0}"/>
    <dgm:cxn modelId="{A61E478C-9CE7-44A3-8A6A-D133A3E95A4A}" type="presParOf" srcId="{7417513D-5823-4CF5-8595-5D43527F7556}" destId="{E89D2538-7943-4066-9DB3-A537CB759483}" srcOrd="0" destOrd="0" presId="urn:microsoft.com/office/officeart/2005/8/layout/vList2"/>
    <dgm:cxn modelId="{C91FEDD0-CDB4-4272-BDDA-A232FF13F503}" type="presParOf" srcId="{7417513D-5823-4CF5-8595-5D43527F7556}" destId="{2BD31AAE-9F70-452B-83FC-5E0273F05433}" srcOrd="1" destOrd="0" presId="urn:microsoft.com/office/officeart/2005/8/layout/vList2"/>
    <dgm:cxn modelId="{9F5601B2-E8FC-4506-9743-F9C4AEBD347C}" type="presParOf" srcId="{7417513D-5823-4CF5-8595-5D43527F7556}" destId="{75333551-B51B-4B46-9A1B-4274857632E3}" srcOrd="2" destOrd="0" presId="urn:microsoft.com/office/officeart/2005/8/layout/vList2"/>
    <dgm:cxn modelId="{F5E9E161-711A-42E1-BCCE-28D1F5F9C182}" type="presParOf" srcId="{7417513D-5823-4CF5-8595-5D43527F7556}" destId="{6772C5EB-C35C-42D4-9A11-9C1D75FDCB51}" srcOrd="3" destOrd="0" presId="urn:microsoft.com/office/officeart/2005/8/layout/vList2"/>
    <dgm:cxn modelId="{E5B025A6-E8BC-4211-B435-EC5F0812F0A6}" type="presParOf" srcId="{7417513D-5823-4CF5-8595-5D43527F7556}" destId="{D8DBCDA4-6B41-4521-8C00-AC33EB22321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73E87C-5D77-429D-A1B7-E250F2F9626D}" type="doc">
      <dgm:prSet loTypeId="urn:microsoft.com/office/officeart/2005/8/layout/hChevron3" loCatId="process" qsTypeId="urn:microsoft.com/office/officeart/2005/8/quickstyle/simple1" qsCatId="simple" csTypeId="urn:microsoft.com/office/officeart/2005/8/colors/accent2_5" csCatId="accent2"/>
      <dgm:spPr/>
      <dgm:t>
        <a:bodyPr/>
        <a:lstStyle/>
        <a:p>
          <a:endParaRPr lang="nb-NO"/>
        </a:p>
      </dgm:t>
    </dgm:pt>
    <dgm:pt modelId="{5578ACF3-209A-4BC1-952D-F5A45A2B1002}">
      <dgm:prSet/>
      <dgm:spPr/>
      <dgm:t>
        <a:bodyPr/>
        <a:lstStyle/>
        <a:p>
          <a:r>
            <a:rPr lang="nb-NO"/>
            <a:t>Klasse reduseres til en økonomisk sak, men OGSÅ…</a:t>
          </a:r>
        </a:p>
      </dgm:t>
    </dgm:pt>
    <dgm:pt modelId="{1C4FBE89-9DE8-474F-A2FA-790F00DE193B}" type="parTrans" cxnId="{68CD657A-0696-40B2-9908-37DE7B4C7204}">
      <dgm:prSet/>
      <dgm:spPr/>
      <dgm:t>
        <a:bodyPr/>
        <a:lstStyle/>
        <a:p>
          <a:endParaRPr lang="nb-NO"/>
        </a:p>
      </dgm:t>
    </dgm:pt>
    <dgm:pt modelId="{612DDE6D-9855-4CC1-9286-EF1010E18AC9}" type="sibTrans" cxnId="{68CD657A-0696-40B2-9908-37DE7B4C7204}">
      <dgm:prSet/>
      <dgm:spPr/>
      <dgm:t>
        <a:bodyPr/>
        <a:lstStyle/>
        <a:p>
          <a:endParaRPr lang="nb-NO"/>
        </a:p>
      </dgm:t>
    </dgm:pt>
    <dgm:pt modelId="{61EB3CF4-F7A4-440A-A085-0C4CAB642886}">
      <dgm:prSet/>
      <dgm:spPr/>
      <dgm:t>
        <a:bodyPr/>
        <a:lstStyle/>
        <a:p>
          <a:r>
            <a:rPr lang="nb-NO" dirty="0"/>
            <a:t>Sosial ulikhet generelt sett reduseres til økonomisk ulikhet, men OGSÅ…</a:t>
          </a:r>
        </a:p>
      </dgm:t>
    </dgm:pt>
    <dgm:pt modelId="{833E33B1-9781-4CA1-9FFE-49608ABE5F2F}" type="parTrans" cxnId="{4C49F7D2-019D-4100-9793-00CBCC3703AC}">
      <dgm:prSet/>
      <dgm:spPr/>
      <dgm:t>
        <a:bodyPr/>
        <a:lstStyle/>
        <a:p>
          <a:endParaRPr lang="nb-NO"/>
        </a:p>
      </dgm:t>
    </dgm:pt>
    <dgm:pt modelId="{1E5F2945-1A07-40EC-ABD9-E3867EE48F7A}" type="sibTrans" cxnId="{4C49F7D2-019D-4100-9793-00CBCC3703AC}">
      <dgm:prSet/>
      <dgm:spPr/>
      <dgm:t>
        <a:bodyPr/>
        <a:lstStyle/>
        <a:p>
          <a:endParaRPr lang="nb-NO"/>
        </a:p>
      </dgm:t>
    </dgm:pt>
    <dgm:pt modelId="{0E4EFFF0-74F2-43C3-A3E5-BDCF99217DF9}">
      <dgm:prSet/>
      <dgm:spPr/>
      <dgm:t>
        <a:bodyPr/>
        <a:lstStyle/>
        <a:p>
          <a:r>
            <a:rPr lang="nb-NO"/>
            <a:t>Økonomisk ulikhet reduseres til ulik fordeling av «wealth», altså penger</a:t>
          </a:r>
        </a:p>
      </dgm:t>
    </dgm:pt>
    <dgm:pt modelId="{55BB6AE5-D6D2-4090-9111-65AFFE27E5DA}" type="parTrans" cxnId="{09E01951-6F9E-4983-95B8-7A9C7F44D37C}">
      <dgm:prSet/>
      <dgm:spPr/>
      <dgm:t>
        <a:bodyPr/>
        <a:lstStyle/>
        <a:p>
          <a:endParaRPr lang="nb-NO"/>
        </a:p>
      </dgm:t>
    </dgm:pt>
    <dgm:pt modelId="{DE6BA4ED-6BCC-4283-BD84-9F1F03EDEFD6}" type="sibTrans" cxnId="{09E01951-6F9E-4983-95B8-7A9C7F44D37C}">
      <dgm:prSet/>
      <dgm:spPr/>
      <dgm:t>
        <a:bodyPr/>
        <a:lstStyle/>
        <a:p>
          <a:endParaRPr lang="nb-NO"/>
        </a:p>
      </dgm:t>
    </dgm:pt>
    <dgm:pt modelId="{31BF1889-A8B2-4EBF-A702-B829F3AE52AC}" type="pres">
      <dgm:prSet presAssocID="{5573E87C-5D77-429D-A1B7-E250F2F9626D}" presName="Name0" presStyleCnt="0">
        <dgm:presLayoutVars>
          <dgm:dir/>
          <dgm:resizeHandles val="exact"/>
        </dgm:presLayoutVars>
      </dgm:prSet>
      <dgm:spPr/>
    </dgm:pt>
    <dgm:pt modelId="{B9E41A3D-EBA6-4516-B084-0BBA38DAC458}" type="pres">
      <dgm:prSet presAssocID="{5578ACF3-209A-4BC1-952D-F5A45A2B1002}" presName="parTxOnly" presStyleLbl="node1" presStyleIdx="0" presStyleCnt="3">
        <dgm:presLayoutVars>
          <dgm:bulletEnabled val="1"/>
        </dgm:presLayoutVars>
      </dgm:prSet>
      <dgm:spPr/>
    </dgm:pt>
    <dgm:pt modelId="{E46C411E-319B-4580-9EE4-9CC22FC2725A}" type="pres">
      <dgm:prSet presAssocID="{612DDE6D-9855-4CC1-9286-EF1010E18AC9}" presName="parSpace" presStyleCnt="0"/>
      <dgm:spPr/>
    </dgm:pt>
    <dgm:pt modelId="{0AA722DA-6913-4BD6-8D88-8DC86F89A2D9}" type="pres">
      <dgm:prSet presAssocID="{61EB3CF4-F7A4-440A-A085-0C4CAB642886}" presName="parTxOnly" presStyleLbl="node1" presStyleIdx="1" presStyleCnt="3">
        <dgm:presLayoutVars>
          <dgm:bulletEnabled val="1"/>
        </dgm:presLayoutVars>
      </dgm:prSet>
      <dgm:spPr/>
    </dgm:pt>
    <dgm:pt modelId="{F075C2BB-5A9F-4E0E-AC8F-41123B618C10}" type="pres">
      <dgm:prSet presAssocID="{1E5F2945-1A07-40EC-ABD9-E3867EE48F7A}" presName="parSpace" presStyleCnt="0"/>
      <dgm:spPr/>
    </dgm:pt>
    <dgm:pt modelId="{07A438DC-2AAE-4B85-B1DF-8A672815D99E}" type="pres">
      <dgm:prSet presAssocID="{0E4EFFF0-74F2-43C3-A3E5-BDCF99217DF9}" presName="parTxOnly" presStyleLbl="node1" presStyleIdx="2" presStyleCnt="3">
        <dgm:presLayoutVars>
          <dgm:bulletEnabled val="1"/>
        </dgm:presLayoutVars>
      </dgm:prSet>
      <dgm:spPr/>
    </dgm:pt>
  </dgm:ptLst>
  <dgm:cxnLst>
    <dgm:cxn modelId="{82A00901-0DD8-4522-BDDD-BEFC0337C7FA}" type="presOf" srcId="{5573E87C-5D77-429D-A1B7-E250F2F9626D}" destId="{31BF1889-A8B2-4EBF-A702-B829F3AE52AC}" srcOrd="0" destOrd="0" presId="urn:microsoft.com/office/officeart/2005/8/layout/hChevron3"/>
    <dgm:cxn modelId="{2A184748-05F9-4484-ABE0-1C5330F6DF12}" type="presOf" srcId="{5578ACF3-209A-4BC1-952D-F5A45A2B1002}" destId="{B9E41A3D-EBA6-4516-B084-0BBA38DAC458}" srcOrd="0" destOrd="0" presId="urn:microsoft.com/office/officeart/2005/8/layout/hChevron3"/>
    <dgm:cxn modelId="{38C2994F-D97F-4AB6-B022-AA18F5FE9B43}" type="presOf" srcId="{0E4EFFF0-74F2-43C3-A3E5-BDCF99217DF9}" destId="{07A438DC-2AAE-4B85-B1DF-8A672815D99E}" srcOrd="0" destOrd="0" presId="urn:microsoft.com/office/officeart/2005/8/layout/hChevron3"/>
    <dgm:cxn modelId="{09E01951-6F9E-4983-95B8-7A9C7F44D37C}" srcId="{5573E87C-5D77-429D-A1B7-E250F2F9626D}" destId="{0E4EFFF0-74F2-43C3-A3E5-BDCF99217DF9}" srcOrd="2" destOrd="0" parTransId="{55BB6AE5-D6D2-4090-9111-65AFFE27E5DA}" sibTransId="{DE6BA4ED-6BCC-4283-BD84-9F1F03EDEFD6}"/>
    <dgm:cxn modelId="{68CD657A-0696-40B2-9908-37DE7B4C7204}" srcId="{5573E87C-5D77-429D-A1B7-E250F2F9626D}" destId="{5578ACF3-209A-4BC1-952D-F5A45A2B1002}" srcOrd="0" destOrd="0" parTransId="{1C4FBE89-9DE8-474F-A2FA-790F00DE193B}" sibTransId="{612DDE6D-9855-4CC1-9286-EF1010E18AC9}"/>
    <dgm:cxn modelId="{4C49F7D2-019D-4100-9793-00CBCC3703AC}" srcId="{5573E87C-5D77-429D-A1B7-E250F2F9626D}" destId="{61EB3CF4-F7A4-440A-A085-0C4CAB642886}" srcOrd="1" destOrd="0" parTransId="{833E33B1-9781-4CA1-9FFE-49608ABE5F2F}" sibTransId="{1E5F2945-1A07-40EC-ABD9-E3867EE48F7A}"/>
    <dgm:cxn modelId="{7484CFF0-6608-45C4-8910-15AB5E937C55}" type="presOf" srcId="{61EB3CF4-F7A4-440A-A085-0C4CAB642886}" destId="{0AA722DA-6913-4BD6-8D88-8DC86F89A2D9}" srcOrd="0" destOrd="0" presId="urn:microsoft.com/office/officeart/2005/8/layout/hChevron3"/>
    <dgm:cxn modelId="{FB30E90C-4321-4B09-B5A0-825561B5BC1C}" type="presParOf" srcId="{31BF1889-A8B2-4EBF-A702-B829F3AE52AC}" destId="{B9E41A3D-EBA6-4516-B084-0BBA38DAC458}" srcOrd="0" destOrd="0" presId="urn:microsoft.com/office/officeart/2005/8/layout/hChevron3"/>
    <dgm:cxn modelId="{8FAD07B8-E240-4621-8B5A-A0E4D2CE3A48}" type="presParOf" srcId="{31BF1889-A8B2-4EBF-A702-B829F3AE52AC}" destId="{E46C411E-319B-4580-9EE4-9CC22FC2725A}" srcOrd="1" destOrd="0" presId="urn:microsoft.com/office/officeart/2005/8/layout/hChevron3"/>
    <dgm:cxn modelId="{D66E30A5-E747-474B-9161-7AFFFD32B845}" type="presParOf" srcId="{31BF1889-A8B2-4EBF-A702-B829F3AE52AC}" destId="{0AA722DA-6913-4BD6-8D88-8DC86F89A2D9}" srcOrd="2" destOrd="0" presId="urn:microsoft.com/office/officeart/2005/8/layout/hChevron3"/>
    <dgm:cxn modelId="{C6EE3E18-08F8-48C3-9532-E392E6B34D89}" type="presParOf" srcId="{31BF1889-A8B2-4EBF-A702-B829F3AE52AC}" destId="{F075C2BB-5A9F-4E0E-AC8F-41123B618C10}" srcOrd="3" destOrd="0" presId="urn:microsoft.com/office/officeart/2005/8/layout/hChevron3"/>
    <dgm:cxn modelId="{8EC1F4EC-B512-459C-81FE-802CB3D8C224}" type="presParOf" srcId="{31BF1889-A8B2-4EBF-A702-B829F3AE52AC}" destId="{07A438DC-2AAE-4B85-B1DF-8A672815D99E}"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08633-599F-4749-9F34-716948FA980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DEEEFF8-A824-4A4D-9637-C71E167F99CA}">
      <dgm:prSet/>
      <dgm:spPr/>
      <dgm:t>
        <a:bodyPr/>
        <a:lstStyle/>
        <a:p>
          <a:r>
            <a:rPr lang="en-US"/>
            <a:t>Hvor mange klasser?</a:t>
          </a:r>
        </a:p>
      </dgm:t>
    </dgm:pt>
    <dgm:pt modelId="{F8393533-8898-4459-BC92-51E6C7552E45}" type="parTrans" cxnId="{D70C4D94-46B1-4C4E-964B-76546083CCCB}">
      <dgm:prSet/>
      <dgm:spPr/>
      <dgm:t>
        <a:bodyPr/>
        <a:lstStyle/>
        <a:p>
          <a:endParaRPr lang="en-US"/>
        </a:p>
      </dgm:t>
    </dgm:pt>
    <dgm:pt modelId="{D4D39311-DE0B-4798-BA40-956EFCBE25CC}" type="sibTrans" cxnId="{D70C4D94-46B1-4C4E-964B-76546083CCCB}">
      <dgm:prSet/>
      <dgm:spPr/>
      <dgm:t>
        <a:bodyPr/>
        <a:lstStyle/>
        <a:p>
          <a:endParaRPr lang="en-US"/>
        </a:p>
      </dgm:t>
    </dgm:pt>
    <dgm:pt modelId="{A24EB034-AB37-4DE7-BC06-EFCDA5D81904}">
      <dgm:prSet/>
      <dgm:spPr/>
      <dgm:t>
        <a:bodyPr/>
        <a:lstStyle/>
        <a:p>
          <a:r>
            <a:rPr lang="en-US"/>
            <a:t>Hvordan m</a:t>
          </a:r>
          <a:r>
            <a:rPr lang="nb-NO"/>
            <a:t>åles de?</a:t>
          </a:r>
          <a:endParaRPr lang="en-US"/>
        </a:p>
      </dgm:t>
    </dgm:pt>
    <dgm:pt modelId="{5766D829-1343-470C-AA79-7CF81771EC66}" type="parTrans" cxnId="{0D42428F-0326-47D0-83E9-11CA6E95EC80}">
      <dgm:prSet/>
      <dgm:spPr/>
      <dgm:t>
        <a:bodyPr/>
        <a:lstStyle/>
        <a:p>
          <a:endParaRPr lang="en-US"/>
        </a:p>
      </dgm:t>
    </dgm:pt>
    <dgm:pt modelId="{6724F5D3-D906-4685-87A8-64192DDB5E51}" type="sibTrans" cxnId="{0D42428F-0326-47D0-83E9-11CA6E95EC80}">
      <dgm:prSet/>
      <dgm:spPr/>
      <dgm:t>
        <a:bodyPr/>
        <a:lstStyle/>
        <a:p>
          <a:endParaRPr lang="en-US"/>
        </a:p>
      </dgm:t>
    </dgm:pt>
    <dgm:pt modelId="{5EE9B2E4-0298-494F-BF5D-BC871A0A17A6}">
      <dgm:prSet/>
      <dgm:spPr/>
      <dgm:t>
        <a:bodyPr/>
        <a:lstStyle/>
        <a:p>
          <a:r>
            <a:rPr lang="nb-NO"/>
            <a:t>Hva avgjøres hvilken klasse du tilhører?</a:t>
          </a:r>
          <a:endParaRPr lang="en-US"/>
        </a:p>
      </dgm:t>
    </dgm:pt>
    <dgm:pt modelId="{AD519889-73E7-4A74-AC5D-962521F0F54C}" type="parTrans" cxnId="{AEF870FE-4835-4865-A5A7-00847E7D5B7A}">
      <dgm:prSet/>
      <dgm:spPr/>
      <dgm:t>
        <a:bodyPr/>
        <a:lstStyle/>
        <a:p>
          <a:endParaRPr lang="en-US"/>
        </a:p>
      </dgm:t>
    </dgm:pt>
    <dgm:pt modelId="{961A7C01-7D7B-4FA3-9328-A4D3849AC28A}" type="sibTrans" cxnId="{AEF870FE-4835-4865-A5A7-00847E7D5B7A}">
      <dgm:prSet/>
      <dgm:spPr/>
      <dgm:t>
        <a:bodyPr/>
        <a:lstStyle/>
        <a:p>
          <a:endParaRPr lang="en-US"/>
        </a:p>
      </dgm:t>
    </dgm:pt>
    <dgm:pt modelId="{2101FF0C-C703-4B4F-9731-60BBE36D2DF6}" type="pres">
      <dgm:prSet presAssocID="{DAC08633-599F-4749-9F34-716948FA9808}" presName="linear" presStyleCnt="0">
        <dgm:presLayoutVars>
          <dgm:animLvl val="lvl"/>
          <dgm:resizeHandles val="exact"/>
        </dgm:presLayoutVars>
      </dgm:prSet>
      <dgm:spPr/>
    </dgm:pt>
    <dgm:pt modelId="{E8F333ED-85AD-40EC-8FE6-DB668443A3D4}" type="pres">
      <dgm:prSet presAssocID="{8DEEEFF8-A824-4A4D-9637-C71E167F99CA}" presName="parentText" presStyleLbl="node1" presStyleIdx="0" presStyleCnt="3">
        <dgm:presLayoutVars>
          <dgm:chMax val="0"/>
          <dgm:bulletEnabled val="1"/>
        </dgm:presLayoutVars>
      </dgm:prSet>
      <dgm:spPr/>
    </dgm:pt>
    <dgm:pt modelId="{CBAAA05F-F205-4906-8E66-848D699C0206}" type="pres">
      <dgm:prSet presAssocID="{D4D39311-DE0B-4798-BA40-956EFCBE25CC}" presName="spacer" presStyleCnt="0"/>
      <dgm:spPr/>
    </dgm:pt>
    <dgm:pt modelId="{FA21A914-0E5F-4343-924A-5DC2C14F4B84}" type="pres">
      <dgm:prSet presAssocID="{A24EB034-AB37-4DE7-BC06-EFCDA5D81904}" presName="parentText" presStyleLbl="node1" presStyleIdx="1" presStyleCnt="3">
        <dgm:presLayoutVars>
          <dgm:chMax val="0"/>
          <dgm:bulletEnabled val="1"/>
        </dgm:presLayoutVars>
      </dgm:prSet>
      <dgm:spPr/>
    </dgm:pt>
    <dgm:pt modelId="{64C1258E-FA06-4CDA-BD49-3716C9D2B5EC}" type="pres">
      <dgm:prSet presAssocID="{6724F5D3-D906-4685-87A8-64192DDB5E51}" presName="spacer" presStyleCnt="0"/>
      <dgm:spPr/>
    </dgm:pt>
    <dgm:pt modelId="{0817A867-413F-4573-BF68-D0923F89908B}" type="pres">
      <dgm:prSet presAssocID="{5EE9B2E4-0298-494F-BF5D-BC871A0A17A6}" presName="parentText" presStyleLbl="node1" presStyleIdx="2" presStyleCnt="3">
        <dgm:presLayoutVars>
          <dgm:chMax val="0"/>
          <dgm:bulletEnabled val="1"/>
        </dgm:presLayoutVars>
      </dgm:prSet>
      <dgm:spPr/>
    </dgm:pt>
  </dgm:ptLst>
  <dgm:cxnLst>
    <dgm:cxn modelId="{445EBF40-FA9D-499F-B000-5D30F57AE740}" type="presOf" srcId="{DAC08633-599F-4749-9F34-716948FA9808}" destId="{2101FF0C-C703-4B4F-9731-60BBE36D2DF6}" srcOrd="0" destOrd="0" presId="urn:microsoft.com/office/officeart/2005/8/layout/vList2"/>
    <dgm:cxn modelId="{5E80A748-42F9-44D8-BC0B-CA6745D193BE}" type="presOf" srcId="{8DEEEFF8-A824-4A4D-9637-C71E167F99CA}" destId="{E8F333ED-85AD-40EC-8FE6-DB668443A3D4}" srcOrd="0" destOrd="0" presId="urn:microsoft.com/office/officeart/2005/8/layout/vList2"/>
    <dgm:cxn modelId="{C9E8588C-D597-4AC8-9D87-2AABE67EDF06}" type="presOf" srcId="{A24EB034-AB37-4DE7-BC06-EFCDA5D81904}" destId="{FA21A914-0E5F-4343-924A-5DC2C14F4B84}" srcOrd="0" destOrd="0" presId="urn:microsoft.com/office/officeart/2005/8/layout/vList2"/>
    <dgm:cxn modelId="{0D42428F-0326-47D0-83E9-11CA6E95EC80}" srcId="{DAC08633-599F-4749-9F34-716948FA9808}" destId="{A24EB034-AB37-4DE7-BC06-EFCDA5D81904}" srcOrd="1" destOrd="0" parTransId="{5766D829-1343-470C-AA79-7CF81771EC66}" sibTransId="{6724F5D3-D906-4685-87A8-64192DDB5E51}"/>
    <dgm:cxn modelId="{1F27F093-907F-4541-8E0D-A16984BCF8F6}" type="presOf" srcId="{5EE9B2E4-0298-494F-BF5D-BC871A0A17A6}" destId="{0817A867-413F-4573-BF68-D0923F89908B}" srcOrd="0" destOrd="0" presId="urn:microsoft.com/office/officeart/2005/8/layout/vList2"/>
    <dgm:cxn modelId="{D70C4D94-46B1-4C4E-964B-76546083CCCB}" srcId="{DAC08633-599F-4749-9F34-716948FA9808}" destId="{8DEEEFF8-A824-4A4D-9637-C71E167F99CA}" srcOrd="0" destOrd="0" parTransId="{F8393533-8898-4459-BC92-51E6C7552E45}" sibTransId="{D4D39311-DE0B-4798-BA40-956EFCBE25CC}"/>
    <dgm:cxn modelId="{AEF870FE-4835-4865-A5A7-00847E7D5B7A}" srcId="{DAC08633-599F-4749-9F34-716948FA9808}" destId="{5EE9B2E4-0298-494F-BF5D-BC871A0A17A6}" srcOrd="2" destOrd="0" parTransId="{AD519889-73E7-4A74-AC5D-962521F0F54C}" sibTransId="{961A7C01-7D7B-4FA3-9328-A4D3849AC28A}"/>
    <dgm:cxn modelId="{E1C309B7-ECFE-4C7A-A1C1-778B710A7857}" type="presParOf" srcId="{2101FF0C-C703-4B4F-9731-60BBE36D2DF6}" destId="{E8F333ED-85AD-40EC-8FE6-DB668443A3D4}" srcOrd="0" destOrd="0" presId="urn:microsoft.com/office/officeart/2005/8/layout/vList2"/>
    <dgm:cxn modelId="{0AC6D26C-BC37-4FEF-AE3F-B745B0F8D8E6}" type="presParOf" srcId="{2101FF0C-C703-4B4F-9731-60BBE36D2DF6}" destId="{CBAAA05F-F205-4906-8E66-848D699C0206}" srcOrd="1" destOrd="0" presId="urn:microsoft.com/office/officeart/2005/8/layout/vList2"/>
    <dgm:cxn modelId="{ACA4BAF7-2BB3-4BA5-93C0-96C6CEAFA8CD}" type="presParOf" srcId="{2101FF0C-C703-4B4F-9731-60BBE36D2DF6}" destId="{FA21A914-0E5F-4343-924A-5DC2C14F4B84}" srcOrd="2" destOrd="0" presId="urn:microsoft.com/office/officeart/2005/8/layout/vList2"/>
    <dgm:cxn modelId="{9EB1FF3C-0994-4836-9503-420AAF36678E}" type="presParOf" srcId="{2101FF0C-C703-4B4F-9731-60BBE36D2DF6}" destId="{64C1258E-FA06-4CDA-BD49-3716C9D2B5EC}" srcOrd="3" destOrd="0" presId="urn:microsoft.com/office/officeart/2005/8/layout/vList2"/>
    <dgm:cxn modelId="{AAAEEC54-9128-4543-8DCE-827A2EABDD0D}" type="presParOf" srcId="{2101FF0C-C703-4B4F-9731-60BBE36D2DF6}" destId="{0817A867-413F-4573-BF68-D0923F89908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5C3DA2-E018-4B36-860B-64815C07389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0F79000-271D-42B5-BE24-33975D18A640}">
      <dgm:prSet/>
      <dgm:spPr/>
      <dgm:t>
        <a:bodyPr/>
        <a:lstStyle/>
        <a:p>
          <a:r>
            <a:rPr lang="nb-NO" dirty="0"/>
            <a:t>Kapitalist</a:t>
          </a:r>
          <a:endParaRPr lang="en-US" dirty="0"/>
        </a:p>
      </dgm:t>
    </dgm:pt>
    <dgm:pt modelId="{0E2D725A-A71B-4F1C-8DC2-66C802486B84}" type="parTrans" cxnId="{30442207-CFDA-472B-8601-F2EE6A98A1AA}">
      <dgm:prSet/>
      <dgm:spPr/>
      <dgm:t>
        <a:bodyPr/>
        <a:lstStyle/>
        <a:p>
          <a:endParaRPr lang="en-US"/>
        </a:p>
      </dgm:t>
    </dgm:pt>
    <dgm:pt modelId="{24BD0B24-DCA7-47AE-9C59-014D2BB59E52}" type="sibTrans" cxnId="{30442207-CFDA-472B-8601-F2EE6A98A1AA}">
      <dgm:prSet/>
      <dgm:spPr/>
      <dgm:t>
        <a:bodyPr/>
        <a:lstStyle/>
        <a:p>
          <a:endParaRPr lang="en-US"/>
        </a:p>
      </dgm:t>
    </dgm:pt>
    <dgm:pt modelId="{3BD7EAF1-9A17-4938-ACDE-6B38A17345FA}">
      <dgm:prSet/>
      <dgm:spPr/>
      <dgm:t>
        <a:bodyPr/>
        <a:lstStyle/>
        <a:p>
          <a:r>
            <a:rPr lang="nb-NO" dirty="0"/>
            <a:t>Arbeider</a:t>
          </a:r>
          <a:endParaRPr lang="en-US" dirty="0"/>
        </a:p>
      </dgm:t>
    </dgm:pt>
    <dgm:pt modelId="{AEF4CFEC-DE7E-4DA2-923E-0C7AADB1C461}" type="parTrans" cxnId="{FA69F342-FB6D-4FA6-BCA7-4676C0181025}">
      <dgm:prSet/>
      <dgm:spPr/>
      <dgm:t>
        <a:bodyPr/>
        <a:lstStyle/>
        <a:p>
          <a:endParaRPr lang="en-US"/>
        </a:p>
      </dgm:t>
    </dgm:pt>
    <dgm:pt modelId="{C2D02758-36A3-4AAC-BE9A-01A9702ED877}" type="sibTrans" cxnId="{FA69F342-FB6D-4FA6-BCA7-4676C0181025}">
      <dgm:prSet/>
      <dgm:spPr/>
      <dgm:t>
        <a:bodyPr/>
        <a:lstStyle/>
        <a:p>
          <a:endParaRPr lang="en-US"/>
        </a:p>
      </dgm:t>
    </dgm:pt>
    <dgm:pt modelId="{6F1D913E-00D2-40F2-85D1-878E3FC06AF7}" type="pres">
      <dgm:prSet presAssocID="{325C3DA2-E018-4B36-860B-64815C073896}" presName="linear" presStyleCnt="0">
        <dgm:presLayoutVars>
          <dgm:animLvl val="lvl"/>
          <dgm:resizeHandles val="exact"/>
        </dgm:presLayoutVars>
      </dgm:prSet>
      <dgm:spPr/>
    </dgm:pt>
    <dgm:pt modelId="{8F96F4D0-1BF1-496D-AA88-FCFD0E55CD13}" type="pres">
      <dgm:prSet presAssocID="{70F79000-271D-42B5-BE24-33975D18A640}" presName="parentText" presStyleLbl="node1" presStyleIdx="0" presStyleCnt="2">
        <dgm:presLayoutVars>
          <dgm:chMax val="0"/>
          <dgm:bulletEnabled val="1"/>
        </dgm:presLayoutVars>
      </dgm:prSet>
      <dgm:spPr/>
    </dgm:pt>
    <dgm:pt modelId="{FA25A42A-63BE-4284-8888-E44CA9A6D91F}" type="pres">
      <dgm:prSet presAssocID="{24BD0B24-DCA7-47AE-9C59-014D2BB59E52}" presName="spacer" presStyleCnt="0"/>
      <dgm:spPr/>
    </dgm:pt>
    <dgm:pt modelId="{C63669B3-B861-4B74-A80A-B104ADADB660}" type="pres">
      <dgm:prSet presAssocID="{3BD7EAF1-9A17-4938-ACDE-6B38A17345FA}" presName="parentText" presStyleLbl="node1" presStyleIdx="1" presStyleCnt="2">
        <dgm:presLayoutVars>
          <dgm:chMax val="0"/>
          <dgm:bulletEnabled val="1"/>
        </dgm:presLayoutVars>
      </dgm:prSet>
      <dgm:spPr/>
    </dgm:pt>
  </dgm:ptLst>
  <dgm:cxnLst>
    <dgm:cxn modelId="{30442207-CFDA-472B-8601-F2EE6A98A1AA}" srcId="{325C3DA2-E018-4B36-860B-64815C073896}" destId="{70F79000-271D-42B5-BE24-33975D18A640}" srcOrd="0" destOrd="0" parTransId="{0E2D725A-A71B-4F1C-8DC2-66C802486B84}" sibTransId="{24BD0B24-DCA7-47AE-9C59-014D2BB59E52}"/>
    <dgm:cxn modelId="{1A3ED928-7F49-4888-8F3A-7CE646A0E26A}" type="presOf" srcId="{325C3DA2-E018-4B36-860B-64815C073896}" destId="{6F1D913E-00D2-40F2-85D1-878E3FC06AF7}" srcOrd="0" destOrd="0" presId="urn:microsoft.com/office/officeart/2005/8/layout/vList2"/>
    <dgm:cxn modelId="{FA69F342-FB6D-4FA6-BCA7-4676C0181025}" srcId="{325C3DA2-E018-4B36-860B-64815C073896}" destId="{3BD7EAF1-9A17-4938-ACDE-6B38A17345FA}" srcOrd="1" destOrd="0" parTransId="{AEF4CFEC-DE7E-4DA2-923E-0C7AADB1C461}" sibTransId="{C2D02758-36A3-4AAC-BE9A-01A9702ED877}"/>
    <dgm:cxn modelId="{AE3CBCAC-0D36-4665-9BAF-2117E1278B26}" type="presOf" srcId="{3BD7EAF1-9A17-4938-ACDE-6B38A17345FA}" destId="{C63669B3-B861-4B74-A80A-B104ADADB660}" srcOrd="0" destOrd="0" presId="urn:microsoft.com/office/officeart/2005/8/layout/vList2"/>
    <dgm:cxn modelId="{74DF6AC0-FADE-4753-BD64-9B19E08252DE}" type="presOf" srcId="{70F79000-271D-42B5-BE24-33975D18A640}" destId="{8F96F4D0-1BF1-496D-AA88-FCFD0E55CD13}" srcOrd="0" destOrd="0" presId="urn:microsoft.com/office/officeart/2005/8/layout/vList2"/>
    <dgm:cxn modelId="{D7495573-5C58-4D5C-A858-A2415F968F9B}" type="presParOf" srcId="{6F1D913E-00D2-40F2-85D1-878E3FC06AF7}" destId="{8F96F4D0-1BF1-496D-AA88-FCFD0E55CD13}" srcOrd="0" destOrd="0" presId="urn:microsoft.com/office/officeart/2005/8/layout/vList2"/>
    <dgm:cxn modelId="{2D1A723C-5CAF-4C90-AD47-7D6A49BE3937}" type="presParOf" srcId="{6F1D913E-00D2-40F2-85D1-878E3FC06AF7}" destId="{FA25A42A-63BE-4284-8888-E44CA9A6D91F}" srcOrd="1" destOrd="0" presId="urn:microsoft.com/office/officeart/2005/8/layout/vList2"/>
    <dgm:cxn modelId="{953B12E8-B024-4850-B40E-12224DC888EA}" type="presParOf" srcId="{6F1D913E-00D2-40F2-85D1-878E3FC06AF7}" destId="{C63669B3-B861-4B74-A80A-B104ADADB66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712795-AE60-47E7-B5F5-B4E153AB76D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62C74C8-1A39-48DE-87C9-E29386511B3C}">
      <dgm:prSet/>
      <dgm:spPr/>
      <dgm:t>
        <a:bodyPr/>
        <a:lstStyle/>
        <a:p>
          <a:r>
            <a:rPr lang="nb-NO"/>
            <a:t>Kapitalist</a:t>
          </a:r>
          <a:endParaRPr lang="en-US"/>
        </a:p>
      </dgm:t>
    </dgm:pt>
    <dgm:pt modelId="{C919C030-8F94-406D-A587-5CA5A94B8BE6}" type="parTrans" cxnId="{96CDC8EA-D92F-43AE-93C6-DBDF97B8B0BB}">
      <dgm:prSet/>
      <dgm:spPr/>
      <dgm:t>
        <a:bodyPr/>
        <a:lstStyle/>
        <a:p>
          <a:endParaRPr lang="en-US"/>
        </a:p>
      </dgm:t>
    </dgm:pt>
    <dgm:pt modelId="{A10A8171-3804-4C94-BF4F-8EB612696BCD}" type="sibTrans" cxnId="{96CDC8EA-D92F-43AE-93C6-DBDF97B8B0BB}">
      <dgm:prSet/>
      <dgm:spPr/>
      <dgm:t>
        <a:bodyPr/>
        <a:lstStyle/>
        <a:p>
          <a:endParaRPr lang="en-US"/>
        </a:p>
      </dgm:t>
    </dgm:pt>
    <dgm:pt modelId="{AA85DA41-6EEA-4A04-9A52-084455557FF7}">
      <dgm:prSet/>
      <dgm:spPr/>
      <dgm:t>
        <a:bodyPr/>
        <a:lstStyle/>
        <a:p>
          <a:r>
            <a:rPr lang="nb-NO"/>
            <a:t>Arbeidere med evner</a:t>
          </a:r>
          <a:endParaRPr lang="en-US"/>
        </a:p>
      </dgm:t>
    </dgm:pt>
    <dgm:pt modelId="{CE7BACC5-F8B3-4683-A7F6-8106BC49DBCC}" type="parTrans" cxnId="{B998DB28-9C11-470E-B283-815953EEC9AA}">
      <dgm:prSet/>
      <dgm:spPr/>
      <dgm:t>
        <a:bodyPr/>
        <a:lstStyle/>
        <a:p>
          <a:endParaRPr lang="en-US"/>
        </a:p>
      </dgm:t>
    </dgm:pt>
    <dgm:pt modelId="{97770D7B-7926-43CF-9744-82FDA1CCFFF6}" type="sibTrans" cxnId="{B998DB28-9C11-470E-B283-815953EEC9AA}">
      <dgm:prSet/>
      <dgm:spPr/>
      <dgm:t>
        <a:bodyPr/>
        <a:lstStyle/>
        <a:p>
          <a:endParaRPr lang="en-US"/>
        </a:p>
      </dgm:t>
    </dgm:pt>
    <dgm:pt modelId="{6BD801FA-2083-4AE3-B653-B72A113C96FA}">
      <dgm:prSet/>
      <dgm:spPr/>
      <dgm:t>
        <a:bodyPr/>
        <a:lstStyle/>
        <a:p>
          <a:r>
            <a:rPr lang="nb-NO"/>
            <a:t>Arbeider</a:t>
          </a:r>
          <a:endParaRPr lang="en-US"/>
        </a:p>
      </dgm:t>
    </dgm:pt>
    <dgm:pt modelId="{29405013-B019-40C8-9004-C2D5B019996C}" type="parTrans" cxnId="{D2DD290C-8E32-45B4-A6F6-50A7D2A338AB}">
      <dgm:prSet/>
      <dgm:spPr/>
      <dgm:t>
        <a:bodyPr/>
        <a:lstStyle/>
        <a:p>
          <a:endParaRPr lang="en-US"/>
        </a:p>
      </dgm:t>
    </dgm:pt>
    <dgm:pt modelId="{C9CB00F3-3A9D-4BE4-AD33-145EFE1DB1DC}" type="sibTrans" cxnId="{D2DD290C-8E32-45B4-A6F6-50A7D2A338AB}">
      <dgm:prSet/>
      <dgm:spPr/>
      <dgm:t>
        <a:bodyPr/>
        <a:lstStyle/>
        <a:p>
          <a:endParaRPr lang="en-US"/>
        </a:p>
      </dgm:t>
    </dgm:pt>
    <dgm:pt modelId="{007CB997-6AB0-491A-AF4C-1EA6A19E95B6}" type="pres">
      <dgm:prSet presAssocID="{FC712795-AE60-47E7-B5F5-B4E153AB76D3}" presName="linear" presStyleCnt="0">
        <dgm:presLayoutVars>
          <dgm:animLvl val="lvl"/>
          <dgm:resizeHandles val="exact"/>
        </dgm:presLayoutVars>
      </dgm:prSet>
      <dgm:spPr/>
    </dgm:pt>
    <dgm:pt modelId="{9C7FFC0B-1603-4C06-8134-CACE80674994}" type="pres">
      <dgm:prSet presAssocID="{862C74C8-1A39-48DE-87C9-E29386511B3C}" presName="parentText" presStyleLbl="node1" presStyleIdx="0" presStyleCnt="3">
        <dgm:presLayoutVars>
          <dgm:chMax val="0"/>
          <dgm:bulletEnabled val="1"/>
        </dgm:presLayoutVars>
      </dgm:prSet>
      <dgm:spPr/>
    </dgm:pt>
    <dgm:pt modelId="{682A28F7-95C3-425C-9E8D-747009D6E58F}" type="pres">
      <dgm:prSet presAssocID="{A10A8171-3804-4C94-BF4F-8EB612696BCD}" presName="spacer" presStyleCnt="0"/>
      <dgm:spPr/>
    </dgm:pt>
    <dgm:pt modelId="{FAFEF483-C1EA-4136-AB16-E9A8416494F4}" type="pres">
      <dgm:prSet presAssocID="{AA85DA41-6EEA-4A04-9A52-084455557FF7}" presName="parentText" presStyleLbl="node1" presStyleIdx="1" presStyleCnt="3">
        <dgm:presLayoutVars>
          <dgm:chMax val="0"/>
          <dgm:bulletEnabled val="1"/>
        </dgm:presLayoutVars>
      </dgm:prSet>
      <dgm:spPr/>
    </dgm:pt>
    <dgm:pt modelId="{673D5091-2B39-4894-80F9-F408B4232692}" type="pres">
      <dgm:prSet presAssocID="{97770D7B-7926-43CF-9744-82FDA1CCFFF6}" presName="spacer" presStyleCnt="0"/>
      <dgm:spPr/>
    </dgm:pt>
    <dgm:pt modelId="{866AD083-C351-4A1C-9FE3-A7B6993D9A76}" type="pres">
      <dgm:prSet presAssocID="{6BD801FA-2083-4AE3-B653-B72A113C96FA}" presName="parentText" presStyleLbl="node1" presStyleIdx="2" presStyleCnt="3">
        <dgm:presLayoutVars>
          <dgm:chMax val="0"/>
          <dgm:bulletEnabled val="1"/>
        </dgm:presLayoutVars>
      </dgm:prSet>
      <dgm:spPr/>
    </dgm:pt>
  </dgm:ptLst>
  <dgm:cxnLst>
    <dgm:cxn modelId="{D2DD290C-8E32-45B4-A6F6-50A7D2A338AB}" srcId="{FC712795-AE60-47E7-B5F5-B4E153AB76D3}" destId="{6BD801FA-2083-4AE3-B653-B72A113C96FA}" srcOrd="2" destOrd="0" parTransId="{29405013-B019-40C8-9004-C2D5B019996C}" sibTransId="{C9CB00F3-3A9D-4BE4-AD33-145EFE1DB1DC}"/>
    <dgm:cxn modelId="{B998DB28-9C11-470E-B283-815953EEC9AA}" srcId="{FC712795-AE60-47E7-B5F5-B4E153AB76D3}" destId="{AA85DA41-6EEA-4A04-9A52-084455557FF7}" srcOrd="1" destOrd="0" parTransId="{CE7BACC5-F8B3-4683-A7F6-8106BC49DBCC}" sibTransId="{97770D7B-7926-43CF-9744-82FDA1CCFFF6}"/>
    <dgm:cxn modelId="{A57DA02F-6415-4500-8AEC-DBAE36BD4B2C}" type="presOf" srcId="{AA85DA41-6EEA-4A04-9A52-084455557FF7}" destId="{FAFEF483-C1EA-4136-AB16-E9A8416494F4}" srcOrd="0" destOrd="0" presId="urn:microsoft.com/office/officeart/2005/8/layout/vList2"/>
    <dgm:cxn modelId="{5B17F664-4669-4A6F-87C1-AE57B913C73D}" type="presOf" srcId="{6BD801FA-2083-4AE3-B653-B72A113C96FA}" destId="{866AD083-C351-4A1C-9FE3-A7B6993D9A76}" srcOrd="0" destOrd="0" presId="urn:microsoft.com/office/officeart/2005/8/layout/vList2"/>
    <dgm:cxn modelId="{6D282947-80AA-46C2-936A-7364A14C2EBD}" type="presOf" srcId="{FC712795-AE60-47E7-B5F5-B4E153AB76D3}" destId="{007CB997-6AB0-491A-AF4C-1EA6A19E95B6}" srcOrd="0" destOrd="0" presId="urn:microsoft.com/office/officeart/2005/8/layout/vList2"/>
    <dgm:cxn modelId="{6838909B-7795-4355-B2A6-E152F27A55E3}" type="presOf" srcId="{862C74C8-1A39-48DE-87C9-E29386511B3C}" destId="{9C7FFC0B-1603-4C06-8134-CACE80674994}" srcOrd="0" destOrd="0" presId="urn:microsoft.com/office/officeart/2005/8/layout/vList2"/>
    <dgm:cxn modelId="{96CDC8EA-D92F-43AE-93C6-DBDF97B8B0BB}" srcId="{FC712795-AE60-47E7-B5F5-B4E153AB76D3}" destId="{862C74C8-1A39-48DE-87C9-E29386511B3C}" srcOrd="0" destOrd="0" parTransId="{C919C030-8F94-406D-A587-5CA5A94B8BE6}" sibTransId="{A10A8171-3804-4C94-BF4F-8EB612696BCD}"/>
    <dgm:cxn modelId="{5D9382F9-7F37-4ED3-A8B4-FC85C32A110C}" type="presParOf" srcId="{007CB997-6AB0-491A-AF4C-1EA6A19E95B6}" destId="{9C7FFC0B-1603-4C06-8134-CACE80674994}" srcOrd="0" destOrd="0" presId="urn:microsoft.com/office/officeart/2005/8/layout/vList2"/>
    <dgm:cxn modelId="{AB06FECF-2175-4E28-9C97-70DD54731024}" type="presParOf" srcId="{007CB997-6AB0-491A-AF4C-1EA6A19E95B6}" destId="{682A28F7-95C3-425C-9E8D-747009D6E58F}" srcOrd="1" destOrd="0" presId="urn:microsoft.com/office/officeart/2005/8/layout/vList2"/>
    <dgm:cxn modelId="{A10BABBE-2BB2-4B1B-BCA5-D287A84844FF}" type="presParOf" srcId="{007CB997-6AB0-491A-AF4C-1EA6A19E95B6}" destId="{FAFEF483-C1EA-4136-AB16-E9A8416494F4}" srcOrd="2" destOrd="0" presId="urn:microsoft.com/office/officeart/2005/8/layout/vList2"/>
    <dgm:cxn modelId="{1D69E3CC-5043-4B8C-A6BD-6B1A5E27C902}" type="presParOf" srcId="{007CB997-6AB0-491A-AF4C-1EA6A19E95B6}" destId="{673D5091-2B39-4894-80F9-F408B4232692}" srcOrd="3" destOrd="0" presId="urn:microsoft.com/office/officeart/2005/8/layout/vList2"/>
    <dgm:cxn modelId="{F371564C-029B-47D4-855E-798D2C4B167C}" type="presParOf" srcId="{007CB997-6AB0-491A-AF4C-1EA6A19E95B6}" destId="{866AD083-C351-4A1C-9FE3-A7B6993D9A7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598ACA-2981-42D1-B638-C19346C0B3F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799C33B-223B-4A76-AE68-EDFBABE2B2A6}">
      <dgm:prSet/>
      <dgm:spPr/>
      <dgm:t>
        <a:bodyPr/>
        <a:lstStyle/>
        <a:p>
          <a:r>
            <a:rPr lang="nb-NO" dirty="0"/>
            <a:t>Kapitalist (+KK +ØK)</a:t>
          </a:r>
          <a:endParaRPr lang="en-US" dirty="0"/>
        </a:p>
      </dgm:t>
    </dgm:pt>
    <dgm:pt modelId="{12C2684A-DA36-4617-B518-9C85CCE5253A}" type="parTrans" cxnId="{22CBCB44-9DA4-4E39-B698-67C405FE7BD2}">
      <dgm:prSet/>
      <dgm:spPr/>
      <dgm:t>
        <a:bodyPr/>
        <a:lstStyle/>
        <a:p>
          <a:endParaRPr lang="en-US"/>
        </a:p>
      </dgm:t>
    </dgm:pt>
    <dgm:pt modelId="{3F0C1EE6-0615-4487-A544-CADAB00CCAC2}" type="sibTrans" cxnId="{22CBCB44-9DA4-4E39-B698-67C405FE7BD2}">
      <dgm:prSet/>
      <dgm:spPr/>
      <dgm:t>
        <a:bodyPr/>
        <a:lstStyle/>
        <a:p>
          <a:endParaRPr lang="en-US"/>
        </a:p>
      </dgm:t>
    </dgm:pt>
    <dgm:pt modelId="{434012C9-6351-4BE5-9AB9-9A5098852B7E}">
      <dgm:prSet/>
      <dgm:spPr/>
      <dgm:t>
        <a:bodyPr/>
        <a:lstStyle/>
        <a:p>
          <a:r>
            <a:rPr lang="nb-NO" dirty="0"/>
            <a:t>Kapitalist (+KK, -ØK) (-KK, +ØK)</a:t>
          </a:r>
          <a:endParaRPr lang="en-US" dirty="0"/>
        </a:p>
      </dgm:t>
    </dgm:pt>
    <dgm:pt modelId="{A9F8943A-F18B-4ECD-A8B5-ED2086475BC5}" type="parTrans" cxnId="{24423426-D1F8-4276-8D92-6941F6C2BE6B}">
      <dgm:prSet/>
      <dgm:spPr/>
      <dgm:t>
        <a:bodyPr/>
        <a:lstStyle/>
        <a:p>
          <a:endParaRPr lang="en-US"/>
        </a:p>
      </dgm:t>
    </dgm:pt>
    <dgm:pt modelId="{13F4ED74-3C6B-4FA6-83A9-C3F187AE8B8B}" type="sibTrans" cxnId="{24423426-D1F8-4276-8D92-6941F6C2BE6B}">
      <dgm:prSet/>
      <dgm:spPr/>
      <dgm:t>
        <a:bodyPr/>
        <a:lstStyle/>
        <a:p>
          <a:endParaRPr lang="en-US"/>
        </a:p>
      </dgm:t>
    </dgm:pt>
    <dgm:pt modelId="{8116044C-EEF0-4F4D-847B-E2E3DBC7852C}">
      <dgm:prSet/>
      <dgm:spPr/>
      <dgm:t>
        <a:bodyPr/>
        <a:lstStyle/>
        <a:p>
          <a:r>
            <a:rPr lang="nb-NO" dirty="0"/>
            <a:t>Middelklasse (+KK)</a:t>
          </a:r>
          <a:endParaRPr lang="en-US" dirty="0"/>
        </a:p>
      </dgm:t>
    </dgm:pt>
    <dgm:pt modelId="{7549F59B-E336-4E56-B2DE-855FAE2F7E50}" type="parTrans" cxnId="{ADF8F28F-AAE5-4EB0-AC20-89BA79263150}">
      <dgm:prSet/>
      <dgm:spPr/>
      <dgm:t>
        <a:bodyPr/>
        <a:lstStyle/>
        <a:p>
          <a:endParaRPr lang="en-US"/>
        </a:p>
      </dgm:t>
    </dgm:pt>
    <dgm:pt modelId="{264BD84D-FF7D-4670-9D45-CBFEBD37684F}" type="sibTrans" cxnId="{ADF8F28F-AAE5-4EB0-AC20-89BA79263150}">
      <dgm:prSet/>
      <dgm:spPr/>
      <dgm:t>
        <a:bodyPr/>
        <a:lstStyle/>
        <a:p>
          <a:endParaRPr lang="en-US"/>
        </a:p>
      </dgm:t>
    </dgm:pt>
    <dgm:pt modelId="{49BD369C-6C78-4C8D-AF10-7283ED3574E9}">
      <dgm:prSet/>
      <dgm:spPr/>
      <dgm:t>
        <a:bodyPr/>
        <a:lstStyle/>
        <a:p>
          <a:r>
            <a:rPr lang="nb-NO" dirty="0"/>
            <a:t>Middelklasse (-KK)</a:t>
          </a:r>
          <a:endParaRPr lang="en-US" dirty="0"/>
        </a:p>
      </dgm:t>
    </dgm:pt>
    <dgm:pt modelId="{914B4967-0475-40ED-8B25-98FDE1C11A1D}" type="parTrans" cxnId="{6AE9623A-390F-47C6-A0E4-ABEE03E1CB1B}">
      <dgm:prSet/>
      <dgm:spPr/>
      <dgm:t>
        <a:bodyPr/>
        <a:lstStyle/>
        <a:p>
          <a:endParaRPr lang="en-US"/>
        </a:p>
      </dgm:t>
    </dgm:pt>
    <dgm:pt modelId="{3625F8B1-B4BE-4DA2-9A92-4858CBD52A6B}" type="sibTrans" cxnId="{6AE9623A-390F-47C6-A0E4-ABEE03E1CB1B}">
      <dgm:prSet/>
      <dgm:spPr/>
      <dgm:t>
        <a:bodyPr/>
        <a:lstStyle/>
        <a:p>
          <a:endParaRPr lang="en-US"/>
        </a:p>
      </dgm:t>
    </dgm:pt>
    <dgm:pt modelId="{3DC7132C-1191-470E-9FD7-35571BB22EB3}">
      <dgm:prSet/>
      <dgm:spPr/>
      <dgm:t>
        <a:bodyPr/>
        <a:lstStyle/>
        <a:p>
          <a:r>
            <a:rPr lang="nb-NO"/>
            <a:t>Arbeider</a:t>
          </a:r>
          <a:endParaRPr lang="en-US"/>
        </a:p>
      </dgm:t>
    </dgm:pt>
    <dgm:pt modelId="{C204A145-53EC-4BC2-8B8C-AB64797EE375}" type="parTrans" cxnId="{264A820D-A81C-47A3-93C9-6A2C249A4819}">
      <dgm:prSet/>
      <dgm:spPr/>
      <dgm:t>
        <a:bodyPr/>
        <a:lstStyle/>
        <a:p>
          <a:endParaRPr lang="en-US"/>
        </a:p>
      </dgm:t>
    </dgm:pt>
    <dgm:pt modelId="{E3D1C7C6-50E1-49D9-902B-BD7F7996B709}" type="sibTrans" cxnId="{264A820D-A81C-47A3-93C9-6A2C249A4819}">
      <dgm:prSet/>
      <dgm:spPr/>
      <dgm:t>
        <a:bodyPr/>
        <a:lstStyle/>
        <a:p>
          <a:endParaRPr lang="en-US"/>
        </a:p>
      </dgm:t>
    </dgm:pt>
    <dgm:pt modelId="{56BCBCD0-4E7F-4C00-83DC-F67875A6C7D0}" type="pres">
      <dgm:prSet presAssocID="{A2598ACA-2981-42D1-B638-C19346C0B3FA}" presName="linear" presStyleCnt="0">
        <dgm:presLayoutVars>
          <dgm:animLvl val="lvl"/>
          <dgm:resizeHandles val="exact"/>
        </dgm:presLayoutVars>
      </dgm:prSet>
      <dgm:spPr/>
    </dgm:pt>
    <dgm:pt modelId="{5FC764A2-9F0A-491A-B41F-9A06BA1C0674}" type="pres">
      <dgm:prSet presAssocID="{B799C33B-223B-4A76-AE68-EDFBABE2B2A6}" presName="parentText" presStyleLbl="node1" presStyleIdx="0" presStyleCnt="5">
        <dgm:presLayoutVars>
          <dgm:chMax val="0"/>
          <dgm:bulletEnabled val="1"/>
        </dgm:presLayoutVars>
      </dgm:prSet>
      <dgm:spPr/>
    </dgm:pt>
    <dgm:pt modelId="{FD318FA9-829C-46D0-B9F2-11006331957F}" type="pres">
      <dgm:prSet presAssocID="{3F0C1EE6-0615-4487-A544-CADAB00CCAC2}" presName="spacer" presStyleCnt="0"/>
      <dgm:spPr/>
    </dgm:pt>
    <dgm:pt modelId="{8151CF85-8DAD-49D3-B22A-92BFF4856838}" type="pres">
      <dgm:prSet presAssocID="{434012C9-6351-4BE5-9AB9-9A5098852B7E}" presName="parentText" presStyleLbl="node1" presStyleIdx="1" presStyleCnt="5">
        <dgm:presLayoutVars>
          <dgm:chMax val="0"/>
          <dgm:bulletEnabled val="1"/>
        </dgm:presLayoutVars>
      </dgm:prSet>
      <dgm:spPr/>
    </dgm:pt>
    <dgm:pt modelId="{1D8EC15D-9944-42CB-887B-61453B3D01D8}" type="pres">
      <dgm:prSet presAssocID="{13F4ED74-3C6B-4FA6-83A9-C3F187AE8B8B}" presName="spacer" presStyleCnt="0"/>
      <dgm:spPr/>
    </dgm:pt>
    <dgm:pt modelId="{2CC566B0-0946-4E77-804F-C833A7BE79D6}" type="pres">
      <dgm:prSet presAssocID="{8116044C-EEF0-4F4D-847B-E2E3DBC7852C}" presName="parentText" presStyleLbl="node1" presStyleIdx="2" presStyleCnt="5">
        <dgm:presLayoutVars>
          <dgm:chMax val="0"/>
          <dgm:bulletEnabled val="1"/>
        </dgm:presLayoutVars>
      </dgm:prSet>
      <dgm:spPr/>
    </dgm:pt>
    <dgm:pt modelId="{558D3978-FD8E-4E27-BFAB-178FFA5731BE}" type="pres">
      <dgm:prSet presAssocID="{264BD84D-FF7D-4670-9D45-CBFEBD37684F}" presName="spacer" presStyleCnt="0"/>
      <dgm:spPr/>
    </dgm:pt>
    <dgm:pt modelId="{4722A8C3-70DF-42BE-90BF-BDCAB025E8F8}" type="pres">
      <dgm:prSet presAssocID="{49BD369C-6C78-4C8D-AF10-7283ED3574E9}" presName="parentText" presStyleLbl="node1" presStyleIdx="3" presStyleCnt="5">
        <dgm:presLayoutVars>
          <dgm:chMax val="0"/>
          <dgm:bulletEnabled val="1"/>
        </dgm:presLayoutVars>
      </dgm:prSet>
      <dgm:spPr/>
    </dgm:pt>
    <dgm:pt modelId="{28734335-603C-48A5-9E87-5EA17BF2BC96}" type="pres">
      <dgm:prSet presAssocID="{3625F8B1-B4BE-4DA2-9A92-4858CBD52A6B}" presName="spacer" presStyleCnt="0"/>
      <dgm:spPr/>
    </dgm:pt>
    <dgm:pt modelId="{2DFB032E-B79E-4978-B687-A4416D4123FA}" type="pres">
      <dgm:prSet presAssocID="{3DC7132C-1191-470E-9FD7-35571BB22EB3}" presName="parentText" presStyleLbl="node1" presStyleIdx="4" presStyleCnt="5">
        <dgm:presLayoutVars>
          <dgm:chMax val="0"/>
          <dgm:bulletEnabled val="1"/>
        </dgm:presLayoutVars>
      </dgm:prSet>
      <dgm:spPr/>
    </dgm:pt>
  </dgm:ptLst>
  <dgm:cxnLst>
    <dgm:cxn modelId="{C1BE1703-9577-476A-A08F-E28B6247C65B}" type="presOf" srcId="{434012C9-6351-4BE5-9AB9-9A5098852B7E}" destId="{8151CF85-8DAD-49D3-B22A-92BFF4856838}" srcOrd="0" destOrd="0" presId="urn:microsoft.com/office/officeart/2005/8/layout/vList2"/>
    <dgm:cxn modelId="{AD85E20A-F835-4D3D-9937-FA784609DCA1}" type="presOf" srcId="{3DC7132C-1191-470E-9FD7-35571BB22EB3}" destId="{2DFB032E-B79E-4978-B687-A4416D4123FA}" srcOrd="0" destOrd="0" presId="urn:microsoft.com/office/officeart/2005/8/layout/vList2"/>
    <dgm:cxn modelId="{264A820D-A81C-47A3-93C9-6A2C249A4819}" srcId="{A2598ACA-2981-42D1-B638-C19346C0B3FA}" destId="{3DC7132C-1191-470E-9FD7-35571BB22EB3}" srcOrd="4" destOrd="0" parTransId="{C204A145-53EC-4BC2-8B8C-AB64797EE375}" sibTransId="{E3D1C7C6-50E1-49D9-902B-BD7F7996B709}"/>
    <dgm:cxn modelId="{50A39A24-C39F-48B1-8EDC-848A70D32D44}" type="presOf" srcId="{8116044C-EEF0-4F4D-847B-E2E3DBC7852C}" destId="{2CC566B0-0946-4E77-804F-C833A7BE79D6}" srcOrd="0" destOrd="0" presId="urn:microsoft.com/office/officeart/2005/8/layout/vList2"/>
    <dgm:cxn modelId="{24423426-D1F8-4276-8D92-6941F6C2BE6B}" srcId="{A2598ACA-2981-42D1-B638-C19346C0B3FA}" destId="{434012C9-6351-4BE5-9AB9-9A5098852B7E}" srcOrd="1" destOrd="0" parTransId="{A9F8943A-F18B-4ECD-A8B5-ED2086475BC5}" sibTransId="{13F4ED74-3C6B-4FA6-83A9-C3F187AE8B8B}"/>
    <dgm:cxn modelId="{6AE9623A-390F-47C6-A0E4-ABEE03E1CB1B}" srcId="{A2598ACA-2981-42D1-B638-C19346C0B3FA}" destId="{49BD369C-6C78-4C8D-AF10-7283ED3574E9}" srcOrd="3" destOrd="0" parTransId="{914B4967-0475-40ED-8B25-98FDE1C11A1D}" sibTransId="{3625F8B1-B4BE-4DA2-9A92-4858CBD52A6B}"/>
    <dgm:cxn modelId="{7C4E785B-9441-4E56-AA7F-AF490EBFA3D5}" type="presOf" srcId="{A2598ACA-2981-42D1-B638-C19346C0B3FA}" destId="{56BCBCD0-4E7F-4C00-83DC-F67875A6C7D0}" srcOrd="0" destOrd="0" presId="urn:microsoft.com/office/officeart/2005/8/layout/vList2"/>
    <dgm:cxn modelId="{22CBCB44-9DA4-4E39-B698-67C405FE7BD2}" srcId="{A2598ACA-2981-42D1-B638-C19346C0B3FA}" destId="{B799C33B-223B-4A76-AE68-EDFBABE2B2A6}" srcOrd="0" destOrd="0" parTransId="{12C2684A-DA36-4617-B518-9C85CCE5253A}" sibTransId="{3F0C1EE6-0615-4487-A544-CADAB00CCAC2}"/>
    <dgm:cxn modelId="{B787F347-9DC4-409D-B9FD-C45ABC062113}" type="presOf" srcId="{49BD369C-6C78-4C8D-AF10-7283ED3574E9}" destId="{4722A8C3-70DF-42BE-90BF-BDCAB025E8F8}" srcOrd="0" destOrd="0" presId="urn:microsoft.com/office/officeart/2005/8/layout/vList2"/>
    <dgm:cxn modelId="{0000F184-687C-4FFD-8AD4-EFC1DB8A01A6}" type="presOf" srcId="{B799C33B-223B-4A76-AE68-EDFBABE2B2A6}" destId="{5FC764A2-9F0A-491A-B41F-9A06BA1C0674}" srcOrd="0" destOrd="0" presId="urn:microsoft.com/office/officeart/2005/8/layout/vList2"/>
    <dgm:cxn modelId="{ADF8F28F-AAE5-4EB0-AC20-89BA79263150}" srcId="{A2598ACA-2981-42D1-B638-C19346C0B3FA}" destId="{8116044C-EEF0-4F4D-847B-E2E3DBC7852C}" srcOrd="2" destOrd="0" parTransId="{7549F59B-E336-4E56-B2DE-855FAE2F7E50}" sibTransId="{264BD84D-FF7D-4670-9D45-CBFEBD37684F}"/>
    <dgm:cxn modelId="{EA65ACED-2E84-4C75-BE7C-0AEDF06783CA}" type="presParOf" srcId="{56BCBCD0-4E7F-4C00-83DC-F67875A6C7D0}" destId="{5FC764A2-9F0A-491A-B41F-9A06BA1C0674}" srcOrd="0" destOrd="0" presId="urn:microsoft.com/office/officeart/2005/8/layout/vList2"/>
    <dgm:cxn modelId="{125993D9-59A3-4AA4-9406-6884CC500C3B}" type="presParOf" srcId="{56BCBCD0-4E7F-4C00-83DC-F67875A6C7D0}" destId="{FD318FA9-829C-46D0-B9F2-11006331957F}" srcOrd="1" destOrd="0" presId="urn:microsoft.com/office/officeart/2005/8/layout/vList2"/>
    <dgm:cxn modelId="{B29A38BA-5D4C-438E-8DB7-0DCB23DFDD36}" type="presParOf" srcId="{56BCBCD0-4E7F-4C00-83DC-F67875A6C7D0}" destId="{8151CF85-8DAD-49D3-B22A-92BFF4856838}" srcOrd="2" destOrd="0" presId="urn:microsoft.com/office/officeart/2005/8/layout/vList2"/>
    <dgm:cxn modelId="{17B8BD49-E7F0-4551-AE4F-1D5B826C7F4F}" type="presParOf" srcId="{56BCBCD0-4E7F-4C00-83DC-F67875A6C7D0}" destId="{1D8EC15D-9944-42CB-887B-61453B3D01D8}" srcOrd="3" destOrd="0" presId="urn:microsoft.com/office/officeart/2005/8/layout/vList2"/>
    <dgm:cxn modelId="{441AA13C-E321-4D95-9D96-3A4C3FA8D159}" type="presParOf" srcId="{56BCBCD0-4E7F-4C00-83DC-F67875A6C7D0}" destId="{2CC566B0-0946-4E77-804F-C833A7BE79D6}" srcOrd="4" destOrd="0" presId="urn:microsoft.com/office/officeart/2005/8/layout/vList2"/>
    <dgm:cxn modelId="{FACA2430-E0C1-4708-BE8D-96AFDDFE500F}" type="presParOf" srcId="{56BCBCD0-4E7F-4C00-83DC-F67875A6C7D0}" destId="{558D3978-FD8E-4E27-BFAB-178FFA5731BE}" srcOrd="5" destOrd="0" presId="urn:microsoft.com/office/officeart/2005/8/layout/vList2"/>
    <dgm:cxn modelId="{991FED65-6AFD-4932-9124-7ED0BEE80D41}" type="presParOf" srcId="{56BCBCD0-4E7F-4C00-83DC-F67875A6C7D0}" destId="{4722A8C3-70DF-42BE-90BF-BDCAB025E8F8}" srcOrd="6" destOrd="0" presId="urn:microsoft.com/office/officeart/2005/8/layout/vList2"/>
    <dgm:cxn modelId="{B3CCC24D-47BB-4223-9A34-BA5C015A0930}" type="presParOf" srcId="{56BCBCD0-4E7F-4C00-83DC-F67875A6C7D0}" destId="{28734335-603C-48A5-9E87-5EA17BF2BC96}" srcOrd="7" destOrd="0" presId="urn:microsoft.com/office/officeart/2005/8/layout/vList2"/>
    <dgm:cxn modelId="{11A0969D-79E9-4E9F-BC01-63313F49F827}" type="presParOf" srcId="{56BCBCD0-4E7F-4C00-83DC-F67875A6C7D0}" destId="{2DFB032E-B79E-4978-B687-A4416D4123F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C9C421-D0E5-4410-8EA1-BB26A59673D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182237A-456B-4457-A2DD-A01AAB0B9D1F}">
      <dgm:prSet/>
      <dgm:spPr/>
      <dgm:t>
        <a:bodyPr/>
        <a:lstStyle/>
        <a:p>
          <a:r>
            <a:rPr lang="nb-NO" dirty="0"/>
            <a:t>Kapitalist (+KK +ØK +KP +SD)</a:t>
          </a:r>
          <a:endParaRPr lang="en-US" dirty="0"/>
        </a:p>
      </dgm:t>
    </dgm:pt>
    <dgm:pt modelId="{46754F25-ABEB-461F-AC13-385D98788B19}" type="parTrans" cxnId="{2B752C50-9B78-40C3-B4A8-E99001D62EDC}">
      <dgm:prSet/>
      <dgm:spPr/>
      <dgm:t>
        <a:bodyPr/>
        <a:lstStyle/>
        <a:p>
          <a:endParaRPr lang="en-US"/>
        </a:p>
      </dgm:t>
    </dgm:pt>
    <dgm:pt modelId="{C347941E-266D-4422-8A39-BB691ECE4165}" type="sibTrans" cxnId="{2B752C50-9B78-40C3-B4A8-E99001D62EDC}">
      <dgm:prSet/>
      <dgm:spPr/>
      <dgm:t>
        <a:bodyPr/>
        <a:lstStyle/>
        <a:p>
          <a:endParaRPr lang="en-US"/>
        </a:p>
      </dgm:t>
    </dgm:pt>
    <dgm:pt modelId="{8B9564E0-D504-416E-901F-553C77D58596}">
      <dgm:prSet/>
      <dgm:spPr/>
      <dgm:t>
        <a:bodyPr/>
        <a:lstStyle/>
        <a:p>
          <a:r>
            <a:rPr lang="nb-NO" dirty="0"/>
            <a:t>Kapitalist (+KK +ØK +KP -SD) (+KK +ØK -KP +SD)</a:t>
          </a:r>
          <a:endParaRPr lang="en-US" dirty="0"/>
        </a:p>
      </dgm:t>
    </dgm:pt>
    <dgm:pt modelId="{62AFCB3D-1AE1-4DDF-9A7A-FD4EFA375EB6}" type="parTrans" cxnId="{615C65AC-EE46-479C-AD45-73E2F587A573}">
      <dgm:prSet/>
      <dgm:spPr/>
      <dgm:t>
        <a:bodyPr/>
        <a:lstStyle/>
        <a:p>
          <a:endParaRPr lang="en-US"/>
        </a:p>
      </dgm:t>
    </dgm:pt>
    <dgm:pt modelId="{E15A7FBC-B7EA-4927-BCF2-65A69E4EE950}" type="sibTrans" cxnId="{615C65AC-EE46-479C-AD45-73E2F587A573}">
      <dgm:prSet/>
      <dgm:spPr/>
      <dgm:t>
        <a:bodyPr/>
        <a:lstStyle/>
        <a:p>
          <a:endParaRPr lang="en-US"/>
        </a:p>
      </dgm:t>
    </dgm:pt>
    <dgm:pt modelId="{09A0A933-C61E-4DDF-A651-4C3B4971635A}">
      <dgm:prSet/>
      <dgm:spPr/>
      <dgm:t>
        <a:bodyPr/>
        <a:lstStyle/>
        <a:p>
          <a:r>
            <a:rPr lang="nb-NO"/>
            <a:t>Kapitalist (+KK +ØK -KP -SD)</a:t>
          </a:r>
          <a:endParaRPr lang="en-US"/>
        </a:p>
      </dgm:t>
    </dgm:pt>
    <dgm:pt modelId="{6B7F21F2-767B-4241-A28F-92C491371061}" type="parTrans" cxnId="{FC848DD2-680A-4762-94BE-C80D7E0B1D19}">
      <dgm:prSet/>
      <dgm:spPr/>
      <dgm:t>
        <a:bodyPr/>
        <a:lstStyle/>
        <a:p>
          <a:endParaRPr lang="en-US"/>
        </a:p>
      </dgm:t>
    </dgm:pt>
    <dgm:pt modelId="{60C26302-E113-4CC2-B10E-910272E75066}" type="sibTrans" cxnId="{FC848DD2-680A-4762-94BE-C80D7E0B1D19}">
      <dgm:prSet/>
      <dgm:spPr/>
      <dgm:t>
        <a:bodyPr/>
        <a:lstStyle/>
        <a:p>
          <a:endParaRPr lang="en-US"/>
        </a:p>
      </dgm:t>
    </dgm:pt>
    <dgm:pt modelId="{E61CF062-7C06-422B-9A66-14B5A9A59876}">
      <dgm:prSet/>
      <dgm:spPr/>
      <dgm:t>
        <a:bodyPr/>
        <a:lstStyle/>
        <a:p>
          <a:r>
            <a:rPr lang="nb-NO"/>
            <a:t>Kapitalist (-KK +ØK +KP +SD) (+KK -ØK +KP +SD)</a:t>
          </a:r>
          <a:endParaRPr lang="en-US"/>
        </a:p>
      </dgm:t>
    </dgm:pt>
    <dgm:pt modelId="{95E3184E-D1C6-4FBA-9B67-CB86B8E632E3}" type="parTrans" cxnId="{AB93B700-EE3D-4B16-81B7-EAA10674940E}">
      <dgm:prSet/>
      <dgm:spPr/>
      <dgm:t>
        <a:bodyPr/>
        <a:lstStyle/>
        <a:p>
          <a:endParaRPr lang="en-US"/>
        </a:p>
      </dgm:t>
    </dgm:pt>
    <dgm:pt modelId="{2A4FF845-D6E0-4D2B-94EA-F305CB242C52}" type="sibTrans" cxnId="{AB93B700-EE3D-4B16-81B7-EAA10674940E}">
      <dgm:prSet/>
      <dgm:spPr/>
      <dgm:t>
        <a:bodyPr/>
        <a:lstStyle/>
        <a:p>
          <a:endParaRPr lang="en-US"/>
        </a:p>
      </dgm:t>
    </dgm:pt>
    <dgm:pt modelId="{B983D5AA-EFF7-4E48-BF43-A6CDDD7B6D58}">
      <dgm:prSet/>
      <dgm:spPr/>
      <dgm:t>
        <a:bodyPr/>
        <a:lstStyle/>
        <a:p>
          <a:r>
            <a:rPr lang="nb-NO"/>
            <a:t>…</a:t>
          </a:r>
          <a:endParaRPr lang="en-US"/>
        </a:p>
      </dgm:t>
    </dgm:pt>
    <dgm:pt modelId="{AC2273DC-D1A2-42BD-A344-FEFA2FFF8CC9}" type="parTrans" cxnId="{7D6C45C8-75DE-4987-A9BE-AEC362CDC83F}">
      <dgm:prSet/>
      <dgm:spPr/>
      <dgm:t>
        <a:bodyPr/>
        <a:lstStyle/>
        <a:p>
          <a:endParaRPr lang="en-US"/>
        </a:p>
      </dgm:t>
    </dgm:pt>
    <dgm:pt modelId="{3794A7F9-1589-44E4-92DB-FF04FA8AE3E4}" type="sibTrans" cxnId="{7D6C45C8-75DE-4987-A9BE-AEC362CDC83F}">
      <dgm:prSet/>
      <dgm:spPr/>
      <dgm:t>
        <a:bodyPr/>
        <a:lstStyle/>
        <a:p>
          <a:endParaRPr lang="en-US"/>
        </a:p>
      </dgm:t>
    </dgm:pt>
    <dgm:pt modelId="{529A9A1E-B097-44F8-A674-A3CDCEDC9E47}">
      <dgm:prSet/>
      <dgm:spPr/>
      <dgm:t>
        <a:bodyPr/>
        <a:lstStyle/>
        <a:p>
          <a:r>
            <a:rPr lang="nb-NO"/>
            <a:t>Middelklasse (-KK +ØK -KP -SD)</a:t>
          </a:r>
          <a:endParaRPr lang="en-US"/>
        </a:p>
      </dgm:t>
    </dgm:pt>
    <dgm:pt modelId="{10ED8DE4-522B-4C12-97C5-B50DB3DCF318}" type="parTrans" cxnId="{BE9F1B47-2481-484F-8BD2-7BD805FE1ED9}">
      <dgm:prSet/>
      <dgm:spPr/>
      <dgm:t>
        <a:bodyPr/>
        <a:lstStyle/>
        <a:p>
          <a:endParaRPr lang="en-US"/>
        </a:p>
      </dgm:t>
    </dgm:pt>
    <dgm:pt modelId="{D303A514-BC37-422C-AB60-E4CC8151011D}" type="sibTrans" cxnId="{BE9F1B47-2481-484F-8BD2-7BD805FE1ED9}">
      <dgm:prSet/>
      <dgm:spPr/>
      <dgm:t>
        <a:bodyPr/>
        <a:lstStyle/>
        <a:p>
          <a:endParaRPr lang="en-US"/>
        </a:p>
      </dgm:t>
    </dgm:pt>
    <dgm:pt modelId="{2FBAB67A-A506-4364-8F9C-F8B371269E86}">
      <dgm:prSet/>
      <dgm:spPr/>
      <dgm:t>
        <a:bodyPr/>
        <a:lstStyle/>
        <a:p>
          <a:r>
            <a:rPr lang="nb-NO"/>
            <a:t>…</a:t>
          </a:r>
          <a:endParaRPr lang="en-US"/>
        </a:p>
      </dgm:t>
    </dgm:pt>
    <dgm:pt modelId="{5E03345A-2641-4165-AE94-3387BCD27C47}" type="parTrans" cxnId="{AFB778B7-B548-47D0-B40D-53E7F7A3445B}">
      <dgm:prSet/>
      <dgm:spPr/>
      <dgm:t>
        <a:bodyPr/>
        <a:lstStyle/>
        <a:p>
          <a:endParaRPr lang="en-US"/>
        </a:p>
      </dgm:t>
    </dgm:pt>
    <dgm:pt modelId="{D36497F1-0832-458E-9324-621E9608CB47}" type="sibTrans" cxnId="{AFB778B7-B548-47D0-B40D-53E7F7A3445B}">
      <dgm:prSet/>
      <dgm:spPr/>
      <dgm:t>
        <a:bodyPr/>
        <a:lstStyle/>
        <a:p>
          <a:endParaRPr lang="en-US"/>
        </a:p>
      </dgm:t>
    </dgm:pt>
    <dgm:pt modelId="{5CEA21FB-C50B-4437-9DFF-6887D45A8106}" type="pres">
      <dgm:prSet presAssocID="{60C9C421-D0E5-4410-8EA1-BB26A59673D5}" presName="linear" presStyleCnt="0">
        <dgm:presLayoutVars>
          <dgm:animLvl val="lvl"/>
          <dgm:resizeHandles val="exact"/>
        </dgm:presLayoutVars>
      </dgm:prSet>
      <dgm:spPr/>
    </dgm:pt>
    <dgm:pt modelId="{3957376B-CB6B-4391-8F30-8FE91D96F844}" type="pres">
      <dgm:prSet presAssocID="{9182237A-456B-4457-A2DD-A01AAB0B9D1F}" presName="parentText" presStyleLbl="node1" presStyleIdx="0" presStyleCnt="7">
        <dgm:presLayoutVars>
          <dgm:chMax val="0"/>
          <dgm:bulletEnabled val="1"/>
        </dgm:presLayoutVars>
      </dgm:prSet>
      <dgm:spPr/>
    </dgm:pt>
    <dgm:pt modelId="{717320DB-7A78-4DB2-9C44-81DA4D6737B6}" type="pres">
      <dgm:prSet presAssocID="{C347941E-266D-4422-8A39-BB691ECE4165}" presName="spacer" presStyleCnt="0"/>
      <dgm:spPr/>
    </dgm:pt>
    <dgm:pt modelId="{1A042176-A184-49D0-901B-E5D953024D12}" type="pres">
      <dgm:prSet presAssocID="{8B9564E0-D504-416E-901F-553C77D58596}" presName="parentText" presStyleLbl="node1" presStyleIdx="1" presStyleCnt="7">
        <dgm:presLayoutVars>
          <dgm:chMax val="0"/>
          <dgm:bulletEnabled val="1"/>
        </dgm:presLayoutVars>
      </dgm:prSet>
      <dgm:spPr/>
    </dgm:pt>
    <dgm:pt modelId="{2B690DBD-E53C-4BA5-9357-8F16E064C812}" type="pres">
      <dgm:prSet presAssocID="{E15A7FBC-B7EA-4927-BCF2-65A69E4EE950}" presName="spacer" presStyleCnt="0"/>
      <dgm:spPr/>
    </dgm:pt>
    <dgm:pt modelId="{08BB458C-7321-4D75-92F5-9A8CE80DE2F9}" type="pres">
      <dgm:prSet presAssocID="{09A0A933-C61E-4DDF-A651-4C3B4971635A}" presName="parentText" presStyleLbl="node1" presStyleIdx="2" presStyleCnt="7">
        <dgm:presLayoutVars>
          <dgm:chMax val="0"/>
          <dgm:bulletEnabled val="1"/>
        </dgm:presLayoutVars>
      </dgm:prSet>
      <dgm:spPr/>
    </dgm:pt>
    <dgm:pt modelId="{985F2633-CE29-40C3-A74C-970386FB3C6F}" type="pres">
      <dgm:prSet presAssocID="{60C26302-E113-4CC2-B10E-910272E75066}" presName="spacer" presStyleCnt="0"/>
      <dgm:spPr/>
    </dgm:pt>
    <dgm:pt modelId="{CC9DF36E-09B3-4867-89A7-4C2A0ED0F91A}" type="pres">
      <dgm:prSet presAssocID="{E61CF062-7C06-422B-9A66-14B5A9A59876}" presName="parentText" presStyleLbl="node1" presStyleIdx="3" presStyleCnt="7">
        <dgm:presLayoutVars>
          <dgm:chMax val="0"/>
          <dgm:bulletEnabled val="1"/>
        </dgm:presLayoutVars>
      </dgm:prSet>
      <dgm:spPr/>
    </dgm:pt>
    <dgm:pt modelId="{C9245894-B0AD-4EA4-A658-A63629EC9AB8}" type="pres">
      <dgm:prSet presAssocID="{2A4FF845-D6E0-4D2B-94EA-F305CB242C52}" presName="spacer" presStyleCnt="0"/>
      <dgm:spPr/>
    </dgm:pt>
    <dgm:pt modelId="{5018A2D9-7464-42B7-88B2-1DD668FA1900}" type="pres">
      <dgm:prSet presAssocID="{B983D5AA-EFF7-4E48-BF43-A6CDDD7B6D58}" presName="parentText" presStyleLbl="node1" presStyleIdx="4" presStyleCnt="7">
        <dgm:presLayoutVars>
          <dgm:chMax val="0"/>
          <dgm:bulletEnabled val="1"/>
        </dgm:presLayoutVars>
      </dgm:prSet>
      <dgm:spPr/>
    </dgm:pt>
    <dgm:pt modelId="{2C8A7213-FB1F-4688-9151-4391C409FAA8}" type="pres">
      <dgm:prSet presAssocID="{3794A7F9-1589-44E4-92DB-FF04FA8AE3E4}" presName="spacer" presStyleCnt="0"/>
      <dgm:spPr/>
    </dgm:pt>
    <dgm:pt modelId="{D6C05993-69A5-4CFA-89B0-819178E1762D}" type="pres">
      <dgm:prSet presAssocID="{529A9A1E-B097-44F8-A674-A3CDCEDC9E47}" presName="parentText" presStyleLbl="node1" presStyleIdx="5" presStyleCnt="7">
        <dgm:presLayoutVars>
          <dgm:chMax val="0"/>
          <dgm:bulletEnabled val="1"/>
        </dgm:presLayoutVars>
      </dgm:prSet>
      <dgm:spPr/>
    </dgm:pt>
    <dgm:pt modelId="{BC6997C2-FC80-4F84-8F35-D87D824A1931}" type="pres">
      <dgm:prSet presAssocID="{D303A514-BC37-422C-AB60-E4CC8151011D}" presName="spacer" presStyleCnt="0"/>
      <dgm:spPr/>
    </dgm:pt>
    <dgm:pt modelId="{B0F4FFDD-1C57-42E0-A1A0-B2215E45CDBE}" type="pres">
      <dgm:prSet presAssocID="{2FBAB67A-A506-4364-8F9C-F8B371269E86}" presName="parentText" presStyleLbl="node1" presStyleIdx="6" presStyleCnt="7">
        <dgm:presLayoutVars>
          <dgm:chMax val="0"/>
          <dgm:bulletEnabled val="1"/>
        </dgm:presLayoutVars>
      </dgm:prSet>
      <dgm:spPr/>
    </dgm:pt>
  </dgm:ptLst>
  <dgm:cxnLst>
    <dgm:cxn modelId="{AB93B700-EE3D-4B16-81B7-EAA10674940E}" srcId="{60C9C421-D0E5-4410-8EA1-BB26A59673D5}" destId="{E61CF062-7C06-422B-9A66-14B5A9A59876}" srcOrd="3" destOrd="0" parTransId="{95E3184E-D1C6-4FBA-9B67-CB86B8E632E3}" sibTransId="{2A4FF845-D6E0-4D2B-94EA-F305CB242C52}"/>
    <dgm:cxn modelId="{8B9B9709-4154-4DC5-85B0-E2B663C9A0A3}" type="presOf" srcId="{09A0A933-C61E-4DDF-A651-4C3B4971635A}" destId="{08BB458C-7321-4D75-92F5-9A8CE80DE2F9}" srcOrd="0" destOrd="0" presId="urn:microsoft.com/office/officeart/2005/8/layout/vList2"/>
    <dgm:cxn modelId="{7821E45C-C052-4AE9-B701-FF95AEA09F28}" type="presOf" srcId="{2FBAB67A-A506-4364-8F9C-F8B371269E86}" destId="{B0F4FFDD-1C57-42E0-A1A0-B2215E45CDBE}" srcOrd="0" destOrd="0" presId="urn:microsoft.com/office/officeart/2005/8/layout/vList2"/>
    <dgm:cxn modelId="{BE9F1B47-2481-484F-8BD2-7BD805FE1ED9}" srcId="{60C9C421-D0E5-4410-8EA1-BB26A59673D5}" destId="{529A9A1E-B097-44F8-A674-A3CDCEDC9E47}" srcOrd="5" destOrd="0" parTransId="{10ED8DE4-522B-4C12-97C5-B50DB3DCF318}" sibTransId="{D303A514-BC37-422C-AB60-E4CC8151011D}"/>
    <dgm:cxn modelId="{F227516F-53C1-471A-9587-9B754F530018}" type="presOf" srcId="{529A9A1E-B097-44F8-A674-A3CDCEDC9E47}" destId="{D6C05993-69A5-4CFA-89B0-819178E1762D}" srcOrd="0" destOrd="0" presId="urn:microsoft.com/office/officeart/2005/8/layout/vList2"/>
    <dgm:cxn modelId="{2B752C50-9B78-40C3-B4A8-E99001D62EDC}" srcId="{60C9C421-D0E5-4410-8EA1-BB26A59673D5}" destId="{9182237A-456B-4457-A2DD-A01AAB0B9D1F}" srcOrd="0" destOrd="0" parTransId="{46754F25-ABEB-461F-AC13-385D98788B19}" sibTransId="{C347941E-266D-4422-8A39-BB691ECE4165}"/>
    <dgm:cxn modelId="{E9163D7E-49D9-4A1F-819B-752803344BB0}" type="presOf" srcId="{E61CF062-7C06-422B-9A66-14B5A9A59876}" destId="{CC9DF36E-09B3-4867-89A7-4C2A0ED0F91A}" srcOrd="0" destOrd="0" presId="urn:microsoft.com/office/officeart/2005/8/layout/vList2"/>
    <dgm:cxn modelId="{615C65AC-EE46-479C-AD45-73E2F587A573}" srcId="{60C9C421-D0E5-4410-8EA1-BB26A59673D5}" destId="{8B9564E0-D504-416E-901F-553C77D58596}" srcOrd="1" destOrd="0" parTransId="{62AFCB3D-1AE1-4DDF-9A7A-FD4EFA375EB6}" sibTransId="{E15A7FBC-B7EA-4927-BCF2-65A69E4EE950}"/>
    <dgm:cxn modelId="{AFB778B7-B548-47D0-B40D-53E7F7A3445B}" srcId="{60C9C421-D0E5-4410-8EA1-BB26A59673D5}" destId="{2FBAB67A-A506-4364-8F9C-F8B371269E86}" srcOrd="6" destOrd="0" parTransId="{5E03345A-2641-4165-AE94-3387BCD27C47}" sibTransId="{D36497F1-0832-458E-9324-621E9608CB47}"/>
    <dgm:cxn modelId="{B2FE87B7-347C-4752-9759-D03F3519C9CC}" type="presOf" srcId="{60C9C421-D0E5-4410-8EA1-BB26A59673D5}" destId="{5CEA21FB-C50B-4437-9DFF-6887D45A8106}" srcOrd="0" destOrd="0" presId="urn:microsoft.com/office/officeart/2005/8/layout/vList2"/>
    <dgm:cxn modelId="{EA7E2EC4-A189-4118-BB36-18C2EE745010}" type="presOf" srcId="{9182237A-456B-4457-A2DD-A01AAB0B9D1F}" destId="{3957376B-CB6B-4391-8F30-8FE91D96F844}" srcOrd="0" destOrd="0" presId="urn:microsoft.com/office/officeart/2005/8/layout/vList2"/>
    <dgm:cxn modelId="{7D6C45C8-75DE-4987-A9BE-AEC362CDC83F}" srcId="{60C9C421-D0E5-4410-8EA1-BB26A59673D5}" destId="{B983D5AA-EFF7-4E48-BF43-A6CDDD7B6D58}" srcOrd="4" destOrd="0" parTransId="{AC2273DC-D1A2-42BD-A344-FEFA2FFF8CC9}" sibTransId="{3794A7F9-1589-44E4-92DB-FF04FA8AE3E4}"/>
    <dgm:cxn modelId="{FC848DD2-680A-4762-94BE-C80D7E0B1D19}" srcId="{60C9C421-D0E5-4410-8EA1-BB26A59673D5}" destId="{09A0A933-C61E-4DDF-A651-4C3B4971635A}" srcOrd="2" destOrd="0" parTransId="{6B7F21F2-767B-4241-A28F-92C491371061}" sibTransId="{60C26302-E113-4CC2-B10E-910272E75066}"/>
    <dgm:cxn modelId="{CA8731F1-2CBA-4A6F-9551-C47FA394D0E0}" type="presOf" srcId="{8B9564E0-D504-416E-901F-553C77D58596}" destId="{1A042176-A184-49D0-901B-E5D953024D12}" srcOrd="0" destOrd="0" presId="urn:microsoft.com/office/officeart/2005/8/layout/vList2"/>
    <dgm:cxn modelId="{B47670F3-89EB-4D67-9A53-4CFA2B5D80F0}" type="presOf" srcId="{B983D5AA-EFF7-4E48-BF43-A6CDDD7B6D58}" destId="{5018A2D9-7464-42B7-88B2-1DD668FA1900}" srcOrd="0" destOrd="0" presId="urn:microsoft.com/office/officeart/2005/8/layout/vList2"/>
    <dgm:cxn modelId="{4A246C69-76B0-48DB-B3F1-3A630E01A267}" type="presParOf" srcId="{5CEA21FB-C50B-4437-9DFF-6887D45A8106}" destId="{3957376B-CB6B-4391-8F30-8FE91D96F844}" srcOrd="0" destOrd="0" presId="urn:microsoft.com/office/officeart/2005/8/layout/vList2"/>
    <dgm:cxn modelId="{B57A6368-B543-414B-8894-7A302DBF03FD}" type="presParOf" srcId="{5CEA21FB-C50B-4437-9DFF-6887D45A8106}" destId="{717320DB-7A78-4DB2-9C44-81DA4D6737B6}" srcOrd="1" destOrd="0" presId="urn:microsoft.com/office/officeart/2005/8/layout/vList2"/>
    <dgm:cxn modelId="{9856FEC6-CDA2-46FE-8F51-020EA13A0D28}" type="presParOf" srcId="{5CEA21FB-C50B-4437-9DFF-6887D45A8106}" destId="{1A042176-A184-49D0-901B-E5D953024D12}" srcOrd="2" destOrd="0" presId="urn:microsoft.com/office/officeart/2005/8/layout/vList2"/>
    <dgm:cxn modelId="{6F4E336F-7DD3-4794-94CC-C6403ACB9A5C}" type="presParOf" srcId="{5CEA21FB-C50B-4437-9DFF-6887D45A8106}" destId="{2B690DBD-E53C-4BA5-9357-8F16E064C812}" srcOrd="3" destOrd="0" presId="urn:microsoft.com/office/officeart/2005/8/layout/vList2"/>
    <dgm:cxn modelId="{E441E41C-C4D2-4C2B-89B8-2DFE071F1CDE}" type="presParOf" srcId="{5CEA21FB-C50B-4437-9DFF-6887D45A8106}" destId="{08BB458C-7321-4D75-92F5-9A8CE80DE2F9}" srcOrd="4" destOrd="0" presId="urn:microsoft.com/office/officeart/2005/8/layout/vList2"/>
    <dgm:cxn modelId="{41118B01-AA0C-46F3-BA41-9A2F331D3CBC}" type="presParOf" srcId="{5CEA21FB-C50B-4437-9DFF-6887D45A8106}" destId="{985F2633-CE29-40C3-A74C-970386FB3C6F}" srcOrd="5" destOrd="0" presId="urn:microsoft.com/office/officeart/2005/8/layout/vList2"/>
    <dgm:cxn modelId="{9E2CD22D-0609-485D-A508-FA7D43867BFD}" type="presParOf" srcId="{5CEA21FB-C50B-4437-9DFF-6887D45A8106}" destId="{CC9DF36E-09B3-4867-89A7-4C2A0ED0F91A}" srcOrd="6" destOrd="0" presId="urn:microsoft.com/office/officeart/2005/8/layout/vList2"/>
    <dgm:cxn modelId="{B3DF210D-0DA2-4AF3-89A4-F432AACF7D34}" type="presParOf" srcId="{5CEA21FB-C50B-4437-9DFF-6887D45A8106}" destId="{C9245894-B0AD-4EA4-A658-A63629EC9AB8}" srcOrd="7" destOrd="0" presId="urn:microsoft.com/office/officeart/2005/8/layout/vList2"/>
    <dgm:cxn modelId="{3D1A67F3-B6CD-4FE2-857C-2B4DD708D481}" type="presParOf" srcId="{5CEA21FB-C50B-4437-9DFF-6887D45A8106}" destId="{5018A2D9-7464-42B7-88B2-1DD668FA1900}" srcOrd="8" destOrd="0" presId="urn:microsoft.com/office/officeart/2005/8/layout/vList2"/>
    <dgm:cxn modelId="{873ED9C7-2792-4269-AEEE-7D8C7DF3CB0C}" type="presParOf" srcId="{5CEA21FB-C50B-4437-9DFF-6887D45A8106}" destId="{2C8A7213-FB1F-4688-9151-4391C409FAA8}" srcOrd="9" destOrd="0" presId="urn:microsoft.com/office/officeart/2005/8/layout/vList2"/>
    <dgm:cxn modelId="{3268BD23-B560-47B4-878A-AED3D563CEA6}" type="presParOf" srcId="{5CEA21FB-C50B-4437-9DFF-6887D45A8106}" destId="{D6C05993-69A5-4CFA-89B0-819178E1762D}" srcOrd="10" destOrd="0" presId="urn:microsoft.com/office/officeart/2005/8/layout/vList2"/>
    <dgm:cxn modelId="{39E9E2EC-3697-4D82-8BDE-9F0BB0B5F4C7}" type="presParOf" srcId="{5CEA21FB-C50B-4437-9DFF-6887D45A8106}" destId="{BC6997C2-FC80-4F84-8F35-D87D824A1931}" srcOrd="11" destOrd="0" presId="urn:microsoft.com/office/officeart/2005/8/layout/vList2"/>
    <dgm:cxn modelId="{B814722A-C577-4A1B-9E78-C77BD4218CC1}" type="presParOf" srcId="{5CEA21FB-C50B-4437-9DFF-6887D45A8106}" destId="{B0F4FFDD-1C57-42E0-A1A0-B2215E45CDBE}"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934975-76BA-4E52-BB11-271EFF112D84}" type="doc">
      <dgm:prSet loTypeId="urn:microsoft.com/office/officeart/2005/8/layout/process1" loCatId="process" qsTypeId="urn:microsoft.com/office/officeart/2005/8/quickstyle/simple1" qsCatId="simple" csTypeId="urn:microsoft.com/office/officeart/2005/8/colors/accent1_2" csCatId="accent1" phldr="1"/>
      <dgm:spPr/>
    </dgm:pt>
    <dgm:pt modelId="{60851465-72A1-4274-A2F7-EC77EF56266C}">
      <dgm:prSet phldrT="[Text]"/>
      <dgm:spPr/>
      <dgm:t>
        <a:bodyPr/>
        <a:lstStyle/>
        <a:p>
          <a:r>
            <a:rPr lang="nb-NO" dirty="0"/>
            <a:t>Forhold til økonomiske ressurser</a:t>
          </a:r>
        </a:p>
      </dgm:t>
    </dgm:pt>
    <dgm:pt modelId="{F95E07C8-2C4E-43BA-9392-BA07994A3E70}" type="parTrans" cxnId="{935CC36F-8CE9-4369-B09C-5DAC292B05BD}">
      <dgm:prSet/>
      <dgm:spPr/>
      <dgm:t>
        <a:bodyPr/>
        <a:lstStyle/>
        <a:p>
          <a:endParaRPr lang="nb-NO"/>
        </a:p>
      </dgm:t>
    </dgm:pt>
    <dgm:pt modelId="{DE12E540-E02F-41B5-ABAE-AA0E0813747F}" type="sibTrans" cxnId="{935CC36F-8CE9-4369-B09C-5DAC292B05BD}">
      <dgm:prSet/>
      <dgm:spPr/>
      <dgm:t>
        <a:bodyPr/>
        <a:lstStyle/>
        <a:p>
          <a:endParaRPr lang="nb-NO"/>
        </a:p>
      </dgm:t>
    </dgm:pt>
    <dgm:pt modelId="{8A11DB2C-159A-4A08-909E-16611D53CA15}">
      <dgm:prSet phldrT="[Text]"/>
      <dgm:spPr/>
      <dgm:t>
        <a:bodyPr/>
        <a:lstStyle/>
        <a:p>
          <a:r>
            <a:rPr lang="nb-NO" dirty="0"/>
            <a:t>Marked kapasitet i utvekslingsforhold </a:t>
          </a:r>
        </a:p>
      </dgm:t>
    </dgm:pt>
    <dgm:pt modelId="{CC74597F-5FEB-474A-88E2-ADF8333F6F60}" type="parTrans" cxnId="{08AD51DF-88D5-42EC-A43E-AA17E132B49A}">
      <dgm:prSet/>
      <dgm:spPr/>
      <dgm:t>
        <a:bodyPr/>
        <a:lstStyle/>
        <a:p>
          <a:endParaRPr lang="nb-NO"/>
        </a:p>
      </dgm:t>
    </dgm:pt>
    <dgm:pt modelId="{A3E7E938-4C49-49AF-8BE3-A6665314EDA6}" type="sibTrans" cxnId="{08AD51DF-88D5-42EC-A43E-AA17E132B49A}">
      <dgm:prSet/>
      <dgm:spPr/>
      <dgm:t>
        <a:bodyPr/>
        <a:lstStyle/>
        <a:p>
          <a:endParaRPr lang="nb-NO"/>
        </a:p>
      </dgm:t>
    </dgm:pt>
    <dgm:pt modelId="{F268A175-09FA-49A8-A052-0F895E93AAB3}">
      <dgm:prSet phldrT="[Text]"/>
      <dgm:spPr/>
      <dgm:t>
        <a:bodyPr/>
        <a:lstStyle/>
        <a:p>
          <a:r>
            <a:rPr lang="nb-NO" dirty="0"/>
            <a:t>Ulik kontroll over inntekt</a:t>
          </a:r>
        </a:p>
      </dgm:t>
    </dgm:pt>
    <dgm:pt modelId="{3DAF2543-5726-43CE-9A44-55EC100190B0}" type="parTrans" cxnId="{9BA6ECE0-30E8-4DAB-A806-71A8432DB17C}">
      <dgm:prSet/>
      <dgm:spPr/>
      <dgm:t>
        <a:bodyPr/>
        <a:lstStyle/>
        <a:p>
          <a:endParaRPr lang="nb-NO"/>
        </a:p>
      </dgm:t>
    </dgm:pt>
    <dgm:pt modelId="{D88D5C66-08F5-4466-9372-67AC59A73445}" type="sibTrans" cxnId="{9BA6ECE0-30E8-4DAB-A806-71A8432DB17C}">
      <dgm:prSet/>
      <dgm:spPr/>
      <dgm:t>
        <a:bodyPr/>
        <a:lstStyle/>
        <a:p>
          <a:endParaRPr lang="nb-NO"/>
        </a:p>
      </dgm:t>
    </dgm:pt>
    <dgm:pt modelId="{F026F141-0E87-4F5D-B57F-F1D8759D72EA}">
      <dgm:prSet phldrT="[Text]"/>
      <dgm:spPr/>
      <dgm:t>
        <a:bodyPr/>
        <a:lstStyle/>
        <a:p>
          <a:r>
            <a:rPr lang="nb-NO" dirty="0"/>
            <a:t>Konflikt over fordeling av ressurser</a:t>
          </a:r>
        </a:p>
      </dgm:t>
    </dgm:pt>
    <dgm:pt modelId="{8263E362-D61B-4D99-A4F6-FD762871CB13}" type="parTrans" cxnId="{277638B6-E5F8-413F-AD9B-7D0517FE61B8}">
      <dgm:prSet/>
      <dgm:spPr/>
      <dgm:t>
        <a:bodyPr/>
        <a:lstStyle/>
        <a:p>
          <a:endParaRPr lang="nb-NO"/>
        </a:p>
      </dgm:t>
    </dgm:pt>
    <dgm:pt modelId="{4B1FF2C4-B4BB-47D1-B3AE-2F759FDE70F3}" type="sibTrans" cxnId="{277638B6-E5F8-413F-AD9B-7D0517FE61B8}">
      <dgm:prSet/>
      <dgm:spPr/>
      <dgm:t>
        <a:bodyPr/>
        <a:lstStyle/>
        <a:p>
          <a:endParaRPr lang="nb-NO"/>
        </a:p>
      </dgm:t>
    </dgm:pt>
    <dgm:pt modelId="{85EF6747-BFF1-42D5-9005-3026288429C9}" type="pres">
      <dgm:prSet presAssocID="{6F934975-76BA-4E52-BB11-271EFF112D84}" presName="Name0" presStyleCnt="0">
        <dgm:presLayoutVars>
          <dgm:dir/>
          <dgm:resizeHandles val="exact"/>
        </dgm:presLayoutVars>
      </dgm:prSet>
      <dgm:spPr/>
    </dgm:pt>
    <dgm:pt modelId="{F6448A1D-8957-4519-9134-2BA3ED3F41C6}" type="pres">
      <dgm:prSet presAssocID="{60851465-72A1-4274-A2F7-EC77EF56266C}" presName="node" presStyleLbl="node1" presStyleIdx="0" presStyleCnt="4">
        <dgm:presLayoutVars>
          <dgm:bulletEnabled val="1"/>
        </dgm:presLayoutVars>
      </dgm:prSet>
      <dgm:spPr/>
    </dgm:pt>
    <dgm:pt modelId="{8E67DE97-CEBB-48FD-AF7C-49243B2E8CAF}" type="pres">
      <dgm:prSet presAssocID="{DE12E540-E02F-41B5-ABAE-AA0E0813747F}" presName="sibTrans" presStyleLbl="sibTrans2D1" presStyleIdx="0" presStyleCnt="3"/>
      <dgm:spPr/>
    </dgm:pt>
    <dgm:pt modelId="{2CE55B45-C66D-4496-B275-D6C0ACD116C4}" type="pres">
      <dgm:prSet presAssocID="{DE12E540-E02F-41B5-ABAE-AA0E0813747F}" presName="connectorText" presStyleLbl="sibTrans2D1" presStyleIdx="0" presStyleCnt="3"/>
      <dgm:spPr/>
    </dgm:pt>
    <dgm:pt modelId="{623F06AC-7FFB-4552-B837-58584C54A795}" type="pres">
      <dgm:prSet presAssocID="{8A11DB2C-159A-4A08-909E-16611D53CA15}" presName="node" presStyleLbl="node1" presStyleIdx="1" presStyleCnt="4">
        <dgm:presLayoutVars>
          <dgm:bulletEnabled val="1"/>
        </dgm:presLayoutVars>
      </dgm:prSet>
      <dgm:spPr/>
    </dgm:pt>
    <dgm:pt modelId="{42818968-5110-44F9-8E47-25E12A9C09DF}" type="pres">
      <dgm:prSet presAssocID="{A3E7E938-4C49-49AF-8BE3-A6665314EDA6}" presName="sibTrans" presStyleLbl="sibTrans2D1" presStyleIdx="1" presStyleCnt="3"/>
      <dgm:spPr/>
    </dgm:pt>
    <dgm:pt modelId="{B3F198CB-1AA0-4727-878F-A72449C1CD39}" type="pres">
      <dgm:prSet presAssocID="{A3E7E938-4C49-49AF-8BE3-A6665314EDA6}" presName="connectorText" presStyleLbl="sibTrans2D1" presStyleIdx="1" presStyleCnt="3"/>
      <dgm:spPr/>
    </dgm:pt>
    <dgm:pt modelId="{6F678662-B9C9-4EA8-994B-C0DAC8B7E1CB}" type="pres">
      <dgm:prSet presAssocID="{F268A175-09FA-49A8-A052-0F895E93AAB3}" presName="node" presStyleLbl="node1" presStyleIdx="2" presStyleCnt="4">
        <dgm:presLayoutVars>
          <dgm:bulletEnabled val="1"/>
        </dgm:presLayoutVars>
      </dgm:prSet>
      <dgm:spPr/>
    </dgm:pt>
    <dgm:pt modelId="{EEF0AFD5-28FC-4514-8D77-6C5E776FF098}" type="pres">
      <dgm:prSet presAssocID="{D88D5C66-08F5-4466-9372-67AC59A73445}" presName="sibTrans" presStyleLbl="sibTrans2D1" presStyleIdx="2" presStyleCnt="3"/>
      <dgm:spPr/>
    </dgm:pt>
    <dgm:pt modelId="{B25DC262-2318-4FBA-A765-7B67D077CED1}" type="pres">
      <dgm:prSet presAssocID="{D88D5C66-08F5-4466-9372-67AC59A73445}" presName="connectorText" presStyleLbl="sibTrans2D1" presStyleIdx="2" presStyleCnt="3"/>
      <dgm:spPr/>
    </dgm:pt>
    <dgm:pt modelId="{3EBCB3DF-AEFC-46E4-8C83-80D883B4A27F}" type="pres">
      <dgm:prSet presAssocID="{F026F141-0E87-4F5D-B57F-F1D8759D72EA}" presName="node" presStyleLbl="node1" presStyleIdx="3" presStyleCnt="4">
        <dgm:presLayoutVars>
          <dgm:bulletEnabled val="1"/>
        </dgm:presLayoutVars>
      </dgm:prSet>
      <dgm:spPr/>
    </dgm:pt>
  </dgm:ptLst>
  <dgm:cxnLst>
    <dgm:cxn modelId="{F7488D10-03C4-4DA6-9598-5C92AC6AF8EC}" type="presOf" srcId="{F026F141-0E87-4F5D-B57F-F1D8759D72EA}" destId="{3EBCB3DF-AEFC-46E4-8C83-80D883B4A27F}" srcOrd="0" destOrd="0" presId="urn:microsoft.com/office/officeart/2005/8/layout/process1"/>
    <dgm:cxn modelId="{A25CED24-0D06-42E5-82E5-134A8CF0A161}" type="presOf" srcId="{F268A175-09FA-49A8-A052-0F895E93AAB3}" destId="{6F678662-B9C9-4EA8-994B-C0DAC8B7E1CB}" srcOrd="0" destOrd="0" presId="urn:microsoft.com/office/officeart/2005/8/layout/process1"/>
    <dgm:cxn modelId="{F1D0FB28-0548-41AE-A14F-54DB0754DF3F}" type="presOf" srcId="{A3E7E938-4C49-49AF-8BE3-A6665314EDA6}" destId="{42818968-5110-44F9-8E47-25E12A9C09DF}" srcOrd="0" destOrd="0" presId="urn:microsoft.com/office/officeart/2005/8/layout/process1"/>
    <dgm:cxn modelId="{96232564-EC87-421D-8258-11ABE32F0ACD}" type="presOf" srcId="{6F934975-76BA-4E52-BB11-271EFF112D84}" destId="{85EF6747-BFF1-42D5-9005-3026288429C9}" srcOrd="0" destOrd="0" presId="urn:microsoft.com/office/officeart/2005/8/layout/process1"/>
    <dgm:cxn modelId="{E0DE7149-2AC0-4242-AAE0-832AA83E1181}" type="presOf" srcId="{D88D5C66-08F5-4466-9372-67AC59A73445}" destId="{B25DC262-2318-4FBA-A765-7B67D077CED1}" srcOrd="1" destOrd="0" presId="urn:microsoft.com/office/officeart/2005/8/layout/process1"/>
    <dgm:cxn modelId="{99887B4D-02C8-422A-A8F8-F7D65851D583}" type="presOf" srcId="{8A11DB2C-159A-4A08-909E-16611D53CA15}" destId="{623F06AC-7FFB-4552-B837-58584C54A795}" srcOrd="0" destOrd="0" presId="urn:microsoft.com/office/officeart/2005/8/layout/process1"/>
    <dgm:cxn modelId="{935CC36F-8CE9-4369-B09C-5DAC292B05BD}" srcId="{6F934975-76BA-4E52-BB11-271EFF112D84}" destId="{60851465-72A1-4274-A2F7-EC77EF56266C}" srcOrd="0" destOrd="0" parTransId="{F95E07C8-2C4E-43BA-9392-BA07994A3E70}" sibTransId="{DE12E540-E02F-41B5-ABAE-AA0E0813747F}"/>
    <dgm:cxn modelId="{BFFFE85A-FBB0-4C42-B5B8-2827FF54C498}" type="presOf" srcId="{DE12E540-E02F-41B5-ABAE-AA0E0813747F}" destId="{8E67DE97-CEBB-48FD-AF7C-49243B2E8CAF}" srcOrd="0" destOrd="0" presId="urn:microsoft.com/office/officeart/2005/8/layout/process1"/>
    <dgm:cxn modelId="{4A4F4DA6-97C7-4568-A001-40A5582C8C23}" type="presOf" srcId="{A3E7E938-4C49-49AF-8BE3-A6665314EDA6}" destId="{B3F198CB-1AA0-4727-878F-A72449C1CD39}" srcOrd="1" destOrd="0" presId="urn:microsoft.com/office/officeart/2005/8/layout/process1"/>
    <dgm:cxn modelId="{EF5341AB-79FD-42F0-8130-3A7C233FFB42}" type="presOf" srcId="{DE12E540-E02F-41B5-ABAE-AA0E0813747F}" destId="{2CE55B45-C66D-4496-B275-D6C0ACD116C4}" srcOrd="1" destOrd="0" presId="urn:microsoft.com/office/officeart/2005/8/layout/process1"/>
    <dgm:cxn modelId="{277638B6-E5F8-413F-AD9B-7D0517FE61B8}" srcId="{6F934975-76BA-4E52-BB11-271EFF112D84}" destId="{F026F141-0E87-4F5D-B57F-F1D8759D72EA}" srcOrd="3" destOrd="0" parTransId="{8263E362-D61B-4D99-A4F6-FD762871CB13}" sibTransId="{4B1FF2C4-B4BB-47D1-B3AE-2F759FDE70F3}"/>
    <dgm:cxn modelId="{08AD51DF-88D5-42EC-A43E-AA17E132B49A}" srcId="{6F934975-76BA-4E52-BB11-271EFF112D84}" destId="{8A11DB2C-159A-4A08-909E-16611D53CA15}" srcOrd="1" destOrd="0" parTransId="{CC74597F-5FEB-474A-88E2-ADF8333F6F60}" sibTransId="{A3E7E938-4C49-49AF-8BE3-A6665314EDA6}"/>
    <dgm:cxn modelId="{9BA6ECE0-30E8-4DAB-A806-71A8432DB17C}" srcId="{6F934975-76BA-4E52-BB11-271EFF112D84}" destId="{F268A175-09FA-49A8-A052-0F895E93AAB3}" srcOrd="2" destOrd="0" parTransId="{3DAF2543-5726-43CE-9A44-55EC100190B0}" sibTransId="{D88D5C66-08F5-4466-9372-67AC59A73445}"/>
    <dgm:cxn modelId="{9AA482EA-2336-4012-A2F6-2B45709D6C69}" type="presOf" srcId="{60851465-72A1-4274-A2F7-EC77EF56266C}" destId="{F6448A1D-8957-4519-9134-2BA3ED3F41C6}" srcOrd="0" destOrd="0" presId="urn:microsoft.com/office/officeart/2005/8/layout/process1"/>
    <dgm:cxn modelId="{C114D5ED-1A90-4735-ABA7-E5EA65AE8910}" type="presOf" srcId="{D88D5C66-08F5-4466-9372-67AC59A73445}" destId="{EEF0AFD5-28FC-4514-8D77-6C5E776FF098}" srcOrd="0" destOrd="0" presId="urn:microsoft.com/office/officeart/2005/8/layout/process1"/>
    <dgm:cxn modelId="{CCAE7B25-4AA8-4D74-B284-BC67425F6FCA}" type="presParOf" srcId="{85EF6747-BFF1-42D5-9005-3026288429C9}" destId="{F6448A1D-8957-4519-9134-2BA3ED3F41C6}" srcOrd="0" destOrd="0" presId="urn:microsoft.com/office/officeart/2005/8/layout/process1"/>
    <dgm:cxn modelId="{F9E37FBB-3568-4F98-99DC-FD0AD3C6AC13}" type="presParOf" srcId="{85EF6747-BFF1-42D5-9005-3026288429C9}" destId="{8E67DE97-CEBB-48FD-AF7C-49243B2E8CAF}" srcOrd="1" destOrd="0" presId="urn:microsoft.com/office/officeart/2005/8/layout/process1"/>
    <dgm:cxn modelId="{F3F01702-84E9-441C-A94F-54EA566DE7EE}" type="presParOf" srcId="{8E67DE97-CEBB-48FD-AF7C-49243B2E8CAF}" destId="{2CE55B45-C66D-4496-B275-D6C0ACD116C4}" srcOrd="0" destOrd="0" presId="urn:microsoft.com/office/officeart/2005/8/layout/process1"/>
    <dgm:cxn modelId="{E7F1C2BD-D24D-4558-98F9-2884FB59C394}" type="presParOf" srcId="{85EF6747-BFF1-42D5-9005-3026288429C9}" destId="{623F06AC-7FFB-4552-B837-58584C54A795}" srcOrd="2" destOrd="0" presId="urn:microsoft.com/office/officeart/2005/8/layout/process1"/>
    <dgm:cxn modelId="{7ABEEAA6-ACC0-4249-8D46-B51AECE454A1}" type="presParOf" srcId="{85EF6747-BFF1-42D5-9005-3026288429C9}" destId="{42818968-5110-44F9-8E47-25E12A9C09DF}" srcOrd="3" destOrd="0" presId="urn:microsoft.com/office/officeart/2005/8/layout/process1"/>
    <dgm:cxn modelId="{F5D25C61-40D4-426F-BDBA-55C8C3182F8A}" type="presParOf" srcId="{42818968-5110-44F9-8E47-25E12A9C09DF}" destId="{B3F198CB-1AA0-4727-878F-A72449C1CD39}" srcOrd="0" destOrd="0" presId="urn:microsoft.com/office/officeart/2005/8/layout/process1"/>
    <dgm:cxn modelId="{CFB5458B-F2AC-40B7-8581-34160E03E8D6}" type="presParOf" srcId="{85EF6747-BFF1-42D5-9005-3026288429C9}" destId="{6F678662-B9C9-4EA8-994B-C0DAC8B7E1CB}" srcOrd="4" destOrd="0" presId="urn:microsoft.com/office/officeart/2005/8/layout/process1"/>
    <dgm:cxn modelId="{32B53C96-CD0D-4E8F-86DD-6E1F2DB9C0DC}" type="presParOf" srcId="{85EF6747-BFF1-42D5-9005-3026288429C9}" destId="{EEF0AFD5-28FC-4514-8D77-6C5E776FF098}" srcOrd="5" destOrd="0" presId="urn:microsoft.com/office/officeart/2005/8/layout/process1"/>
    <dgm:cxn modelId="{4734BDE6-020F-4378-AA1A-7CF7B05C7817}" type="presParOf" srcId="{EEF0AFD5-28FC-4514-8D77-6C5E776FF098}" destId="{B25DC262-2318-4FBA-A765-7B67D077CED1}" srcOrd="0" destOrd="0" presId="urn:microsoft.com/office/officeart/2005/8/layout/process1"/>
    <dgm:cxn modelId="{BA718D4E-7615-48F5-AD4E-32047813AD05}" type="presParOf" srcId="{85EF6747-BFF1-42D5-9005-3026288429C9}" destId="{3EBCB3DF-AEFC-46E4-8C83-80D883B4A27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0E18C-A9FE-472D-BA12-75F912A306B3}">
      <dsp:nvSpPr>
        <dsp:cNvPr id="0" name=""/>
        <dsp:cNvSpPr/>
      </dsp:nvSpPr>
      <dsp:spPr>
        <a:xfrm>
          <a:off x="51" y="19104"/>
          <a:ext cx="4966501"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nb-NO" sz="2200" kern="1200" dirty="0"/>
            <a:t>«Useriøs» Marx</a:t>
          </a:r>
        </a:p>
      </dsp:txBody>
      <dsp:txXfrm>
        <a:off x="51" y="19104"/>
        <a:ext cx="4966501" cy="633600"/>
      </dsp:txXfrm>
    </dsp:sp>
    <dsp:sp modelId="{21400DE9-5D2A-4960-9861-2AAF95BFFA51}">
      <dsp:nvSpPr>
        <dsp:cNvPr id="0" name=""/>
        <dsp:cNvSpPr/>
      </dsp:nvSpPr>
      <dsp:spPr>
        <a:xfrm>
          <a:off x="51" y="652704"/>
          <a:ext cx="4966501" cy="29591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None/>
          </a:pPr>
          <a:r>
            <a:rPr lang="nb-NO" sz="2200" kern="1200" dirty="0"/>
            <a:t>Idealistisk, utopisk, uvitenskapelig</a:t>
          </a:r>
        </a:p>
        <a:p>
          <a:pPr marL="228600" lvl="1" indent="-228600" algn="l" defTabSz="977900">
            <a:lnSpc>
              <a:spcPct val="90000"/>
            </a:lnSpc>
            <a:spcBef>
              <a:spcPct val="0"/>
            </a:spcBef>
            <a:spcAft>
              <a:spcPct val="15000"/>
            </a:spcAft>
            <a:buFont typeface="Arial" panose="020B0604020202020204" pitchFamily="34" charset="0"/>
            <a:buNone/>
          </a:pPr>
          <a:r>
            <a:rPr lang="nb-NO" sz="2200" kern="1200" dirty="0"/>
            <a:t>Base/</a:t>
          </a:r>
          <a:r>
            <a:rPr lang="nb-NO" sz="2200" kern="1200" dirty="0" err="1"/>
            <a:t>Superstructure</a:t>
          </a:r>
          <a:br>
            <a:rPr lang="nb-NO" sz="2200" kern="1200" dirty="0"/>
          </a:br>
          <a:r>
            <a:rPr lang="nb-NO" sz="2200" kern="1200" dirty="0"/>
            <a:t>Ideologi</a:t>
          </a:r>
          <a:br>
            <a:rPr lang="nb-NO" sz="2200" kern="1200" dirty="0"/>
          </a:br>
          <a:r>
            <a:rPr lang="nb-NO" sz="2200" kern="1200" dirty="0"/>
            <a:t>Fremmedgjøring</a:t>
          </a:r>
        </a:p>
        <a:p>
          <a:pPr marL="228600" lvl="1" indent="-228600" algn="l" defTabSz="977900">
            <a:lnSpc>
              <a:spcPct val="90000"/>
            </a:lnSpc>
            <a:spcBef>
              <a:spcPct val="0"/>
            </a:spcBef>
            <a:spcAft>
              <a:spcPct val="15000"/>
            </a:spcAft>
            <a:buNone/>
          </a:pPr>
          <a:r>
            <a:rPr lang="nb-NO" sz="2200" kern="1200" dirty="0"/>
            <a:t>Utvikles (hovedsakelig) innenfor Frankfurt-skolen, der klasseanalyse droppes til fordel for filosofi, kultur, </a:t>
          </a:r>
          <a:r>
            <a:rPr lang="nb-NO" sz="2200" kern="1200" dirty="0" err="1"/>
            <a:t>osv</a:t>
          </a:r>
          <a:endParaRPr lang="nb-NO" sz="2200" kern="1200" dirty="0"/>
        </a:p>
        <a:p>
          <a:pPr marL="228600" lvl="1" indent="-228600" algn="l" defTabSz="977900">
            <a:lnSpc>
              <a:spcPct val="90000"/>
            </a:lnSpc>
            <a:spcBef>
              <a:spcPct val="0"/>
            </a:spcBef>
            <a:spcAft>
              <a:spcPct val="15000"/>
            </a:spcAft>
          </a:pPr>
          <a:r>
            <a:rPr lang="nb-NO" sz="2200" kern="1200" dirty="0"/>
            <a:t>Hvordan er livet under kapitalisme?</a:t>
          </a:r>
        </a:p>
      </dsp:txBody>
      <dsp:txXfrm>
        <a:off x="51" y="652704"/>
        <a:ext cx="4966501" cy="2959110"/>
      </dsp:txXfrm>
    </dsp:sp>
    <dsp:sp modelId="{CA11FE60-A4AF-49B7-AD5C-16D174CD076C}">
      <dsp:nvSpPr>
        <dsp:cNvPr id="0" name=""/>
        <dsp:cNvSpPr/>
      </dsp:nvSpPr>
      <dsp:spPr>
        <a:xfrm>
          <a:off x="5661863" y="19104"/>
          <a:ext cx="4966501"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nb-NO" sz="2200" kern="1200" dirty="0"/>
            <a:t>«Seriøs» Marx</a:t>
          </a:r>
        </a:p>
      </dsp:txBody>
      <dsp:txXfrm>
        <a:off x="5661863" y="19104"/>
        <a:ext cx="4966501" cy="633600"/>
      </dsp:txXfrm>
    </dsp:sp>
    <dsp:sp modelId="{97B28E55-4B34-4EB0-A4BF-9AE6267C4B12}">
      <dsp:nvSpPr>
        <dsp:cNvPr id="0" name=""/>
        <dsp:cNvSpPr/>
      </dsp:nvSpPr>
      <dsp:spPr>
        <a:xfrm>
          <a:off x="5661863" y="652704"/>
          <a:ext cx="4966501" cy="29591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None/>
          </a:pPr>
          <a:r>
            <a:rPr lang="nb-NO" sz="2200" kern="1200" dirty="0"/>
            <a:t>Mer objektiv, vitenskapelig, realistisk</a:t>
          </a:r>
        </a:p>
        <a:p>
          <a:pPr marL="228600" lvl="1" indent="-228600" algn="l" defTabSz="977900">
            <a:lnSpc>
              <a:spcPct val="90000"/>
            </a:lnSpc>
            <a:spcBef>
              <a:spcPct val="0"/>
            </a:spcBef>
            <a:spcAft>
              <a:spcPct val="15000"/>
            </a:spcAft>
          </a:pPr>
          <a:r>
            <a:rPr lang="nb-NO" sz="2200" kern="1200" dirty="0"/>
            <a:t>Økonomisk og politisk struktur av klasser og klassekampen</a:t>
          </a:r>
        </a:p>
        <a:p>
          <a:pPr marL="228600" lvl="1" indent="-228600" algn="l" defTabSz="977900">
            <a:lnSpc>
              <a:spcPct val="90000"/>
            </a:lnSpc>
            <a:spcBef>
              <a:spcPct val="0"/>
            </a:spcBef>
            <a:spcAft>
              <a:spcPct val="15000"/>
            </a:spcAft>
            <a:buNone/>
          </a:pPr>
          <a:r>
            <a:rPr lang="nb-NO" sz="2200" kern="1200" dirty="0"/>
            <a:t>Utvikles i all hovedsak i en «</a:t>
          </a:r>
          <a:r>
            <a:rPr lang="nb-NO" sz="2200" kern="1200" dirty="0" err="1"/>
            <a:t>økonomistisk</a:t>
          </a:r>
          <a:r>
            <a:rPr lang="nb-NO" sz="2200" kern="1200" dirty="0"/>
            <a:t>» retning.</a:t>
          </a:r>
        </a:p>
        <a:p>
          <a:pPr marL="228600" lvl="1" indent="-228600" algn="l" defTabSz="977900">
            <a:lnSpc>
              <a:spcPct val="90000"/>
            </a:lnSpc>
            <a:spcBef>
              <a:spcPct val="0"/>
            </a:spcBef>
            <a:spcAft>
              <a:spcPct val="15000"/>
            </a:spcAft>
          </a:pPr>
          <a:r>
            <a:rPr lang="nb-NO" sz="2200" b="1" kern="1200" dirty="0"/>
            <a:t>Blindspor: «</a:t>
          </a:r>
          <a:r>
            <a:rPr lang="nb-NO" sz="2200" b="1" kern="1200" dirty="0" err="1"/>
            <a:t>death</a:t>
          </a:r>
          <a:r>
            <a:rPr lang="nb-NO" sz="2200" b="1" kern="1200" dirty="0"/>
            <a:t> </a:t>
          </a:r>
          <a:r>
            <a:rPr lang="nb-NO" sz="2200" b="1" kern="1200" dirty="0" err="1"/>
            <a:t>of</a:t>
          </a:r>
          <a:r>
            <a:rPr lang="nb-NO" sz="2200" b="1" kern="1200" dirty="0"/>
            <a:t> </a:t>
          </a:r>
          <a:r>
            <a:rPr lang="nb-NO" sz="2200" b="1" kern="1200" dirty="0" err="1"/>
            <a:t>class</a:t>
          </a:r>
          <a:r>
            <a:rPr lang="nb-NO" sz="2200" b="1" kern="1200" dirty="0"/>
            <a:t>»</a:t>
          </a:r>
        </a:p>
      </dsp:txBody>
      <dsp:txXfrm>
        <a:off x="5661863" y="652704"/>
        <a:ext cx="4966501" cy="2959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2538-7943-4066-9DB3-A537CB759483}">
      <dsp:nvSpPr>
        <dsp:cNvPr id="0" name=""/>
        <dsp:cNvSpPr/>
      </dsp:nvSpPr>
      <dsp:spPr>
        <a:xfrm>
          <a:off x="0" y="582511"/>
          <a:ext cx="10515600" cy="9833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b-NO" sz="4100" kern="1200" dirty="0"/>
            <a:t>Skift fokus fra fattigdom til elitene</a:t>
          </a:r>
          <a:endParaRPr lang="en-US" sz="4100" kern="1200" dirty="0"/>
        </a:p>
      </dsp:txBody>
      <dsp:txXfrm>
        <a:off x="48005" y="630516"/>
        <a:ext cx="10419590" cy="887374"/>
      </dsp:txXfrm>
    </dsp:sp>
    <dsp:sp modelId="{75333551-B51B-4B46-9A1B-4274857632E3}">
      <dsp:nvSpPr>
        <dsp:cNvPr id="0" name=""/>
        <dsp:cNvSpPr/>
      </dsp:nvSpPr>
      <dsp:spPr>
        <a:xfrm>
          <a:off x="0" y="1683976"/>
          <a:ext cx="10515600" cy="9833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b-NO" sz="4100" kern="1200"/>
            <a:t>Utnyttelse, klassekamp og kapitalakkumulering</a:t>
          </a:r>
          <a:endParaRPr lang="en-US" sz="4100" kern="1200"/>
        </a:p>
      </dsp:txBody>
      <dsp:txXfrm>
        <a:off x="48005" y="1731981"/>
        <a:ext cx="10419590" cy="887374"/>
      </dsp:txXfrm>
    </dsp:sp>
    <dsp:sp modelId="{D8DBCDA4-6B41-4521-8C00-AC33EB22321B}">
      <dsp:nvSpPr>
        <dsp:cNvPr id="0" name=""/>
        <dsp:cNvSpPr/>
      </dsp:nvSpPr>
      <dsp:spPr>
        <a:xfrm>
          <a:off x="0" y="2779091"/>
          <a:ext cx="10515600" cy="9833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b-NO" sz="4100" kern="1200" dirty="0" err="1"/>
            <a:t>Bourdieu</a:t>
          </a:r>
          <a:r>
            <a:rPr lang="nb-NO" sz="4100" kern="1200" dirty="0"/>
            <a:t>?</a:t>
          </a:r>
          <a:endParaRPr lang="en-US" sz="4100" kern="1200" dirty="0"/>
        </a:p>
      </dsp:txBody>
      <dsp:txXfrm>
        <a:off x="48005" y="2827096"/>
        <a:ext cx="10419590" cy="887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41A3D-EBA6-4516-B084-0BBA38DAC458}">
      <dsp:nvSpPr>
        <dsp:cNvPr id="0" name=""/>
        <dsp:cNvSpPr/>
      </dsp:nvSpPr>
      <dsp:spPr>
        <a:xfrm>
          <a:off x="4621" y="677093"/>
          <a:ext cx="4040906" cy="1616362"/>
        </a:xfrm>
        <a:prstGeom prst="homePlat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ct val="0"/>
            </a:spcBef>
            <a:spcAft>
              <a:spcPct val="35000"/>
            </a:spcAft>
            <a:buNone/>
          </a:pPr>
          <a:r>
            <a:rPr lang="nb-NO" sz="2100" kern="1200"/>
            <a:t>Klasse reduseres til en økonomisk sak, men OGSÅ…</a:t>
          </a:r>
        </a:p>
      </dsp:txBody>
      <dsp:txXfrm>
        <a:off x="4621" y="677093"/>
        <a:ext cx="3636816" cy="1616362"/>
      </dsp:txXfrm>
    </dsp:sp>
    <dsp:sp modelId="{0AA722DA-6913-4BD6-8D88-8DC86F89A2D9}">
      <dsp:nvSpPr>
        <dsp:cNvPr id="0" name=""/>
        <dsp:cNvSpPr/>
      </dsp:nvSpPr>
      <dsp:spPr>
        <a:xfrm>
          <a:off x="3237346" y="677093"/>
          <a:ext cx="4040906" cy="1616362"/>
        </a:xfrm>
        <a:prstGeom prst="chevron">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nb-NO" sz="2100" kern="1200" dirty="0"/>
            <a:t>Sosial ulikhet generelt sett reduseres til økonomisk ulikhet, men OGSÅ…</a:t>
          </a:r>
        </a:p>
      </dsp:txBody>
      <dsp:txXfrm>
        <a:off x="4045527" y="677093"/>
        <a:ext cx="2424544" cy="1616362"/>
      </dsp:txXfrm>
    </dsp:sp>
    <dsp:sp modelId="{07A438DC-2AAE-4B85-B1DF-8A672815D99E}">
      <dsp:nvSpPr>
        <dsp:cNvPr id="0" name=""/>
        <dsp:cNvSpPr/>
      </dsp:nvSpPr>
      <dsp:spPr>
        <a:xfrm>
          <a:off x="6470072" y="677093"/>
          <a:ext cx="4040906" cy="1616362"/>
        </a:xfrm>
        <a:prstGeom prst="chevron">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nb-NO" sz="2100" kern="1200"/>
            <a:t>Økonomisk ulikhet reduseres til ulik fordeling av «wealth», altså penger</a:t>
          </a:r>
        </a:p>
      </dsp:txBody>
      <dsp:txXfrm>
        <a:off x="7278253" y="677093"/>
        <a:ext cx="2424544" cy="16163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333ED-85AD-40EC-8FE6-DB668443A3D4}">
      <dsp:nvSpPr>
        <dsp:cNvPr id="0" name=""/>
        <dsp:cNvSpPr/>
      </dsp:nvSpPr>
      <dsp:spPr>
        <a:xfrm>
          <a:off x="0" y="3763"/>
          <a:ext cx="6263640" cy="17479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Hvor mange klasser?</a:t>
          </a:r>
        </a:p>
      </dsp:txBody>
      <dsp:txXfrm>
        <a:off x="85326" y="89089"/>
        <a:ext cx="6092988" cy="1577254"/>
      </dsp:txXfrm>
    </dsp:sp>
    <dsp:sp modelId="{FA21A914-0E5F-4343-924A-5DC2C14F4B84}">
      <dsp:nvSpPr>
        <dsp:cNvPr id="0" name=""/>
        <dsp:cNvSpPr/>
      </dsp:nvSpPr>
      <dsp:spPr>
        <a:xfrm>
          <a:off x="0" y="1878390"/>
          <a:ext cx="6263640" cy="174790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Hvordan m</a:t>
          </a:r>
          <a:r>
            <a:rPr lang="nb-NO" sz="4400" kern="1200"/>
            <a:t>åles de?</a:t>
          </a:r>
          <a:endParaRPr lang="en-US" sz="4400" kern="1200"/>
        </a:p>
      </dsp:txBody>
      <dsp:txXfrm>
        <a:off x="85326" y="1963716"/>
        <a:ext cx="6092988" cy="1577254"/>
      </dsp:txXfrm>
    </dsp:sp>
    <dsp:sp modelId="{0817A867-413F-4573-BF68-D0923F89908B}">
      <dsp:nvSpPr>
        <dsp:cNvPr id="0" name=""/>
        <dsp:cNvSpPr/>
      </dsp:nvSpPr>
      <dsp:spPr>
        <a:xfrm>
          <a:off x="0" y="3753017"/>
          <a:ext cx="6263640" cy="17479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nb-NO" sz="4400" kern="1200"/>
            <a:t>Hva avgjøres hvilken klasse du tilhører?</a:t>
          </a:r>
          <a:endParaRPr lang="en-US" sz="4400" kern="1200"/>
        </a:p>
      </dsp:txBody>
      <dsp:txXfrm>
        <a:off x="85326" y="3838343"/>
        <a:ext cx="6092988" cy="1577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6F4D0-1BF1-496D-AA88-FCFD0E55CD13}">
      <dsp:nvSpPr>
        <dsp:cNvPr id="0" name=""/>
        <dsp:cNvSpPr/>
      </dsp:nvSpPr>
      <dsp:spPr>
        <a:xfrm>
          <a:off x="0" y="1099718"/>
          <a:ext cx="6263640"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b-NO" sz="6500" kern="1200" dirty="0"/>
            <a:t>Kapitalist</a:t>
          </a:r>
          <a:endParaRPr lang="en-US" sz="6500" kern="1200" dirty="0"/>
        </a:p>
      </dsp:txBody>
      <dsp:txXfrm>
        <a:off x="76105" y="1175823"/>
        <a:ext cx="6111430" cy="1406815"/>
      </dsp:txXfrm>
    </dsp:sp>
    <dsp:sp modelId="{C63669B3-B861-4B74-A80A-B104ADADB660}">
      <dsp:nvSpPr>
        <dsp:cNvPr id="0" name=""/>
        <dsp:cNvSpPr/>
      </dsp:nvSpPr>
      <dsp:spPr>
        <a:xfrm>
          <a:off x="0" y="2845944"/>
          <a:ext cx="6263640" cy="15590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b-NO" sz="6500" kern="1200" dirty="0"/>
            <a:t>Arbeider</a:t>
          </a:r>
          <a:endParaRPr lang="en-US" sz="6500" kern="1200" dirty="0"/>
        </a:p>
      </dsp:txBody>
      <dsp:txXfrm>
        <a:off x="76105" y="2922049"/>
        <a:ext cx="6111430" cy="1406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FFC0B-1603-4C06-8134-CACE80674994}">
      <dsp:nvSpPr>
        <dsp:cNvPr id="0" name=""/>
        <dsp:cNvSpPr/>
      </dsp:nvSpPr>
      <dsp:spPr>
        <a:xfrm>
          <a:off x="0" y="731753"/>
          <a:ext cx="6263640" cy="12472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nb-NO" sz="5200" kern="1200"/>
            <a:t>Kapitalist</a:t>
          </a:r>
          <a:endParaRPr lang="en-US" sz="5200" kern="1200"/>
        </a:p>
      </dsp:txBody>
      <dsp:txXfrm>
        <a:off x="60884" y="792637"/>
        <a:ext cx="6141872" cy="1125452"/>
      </dsp:txXfrm>
    </dsp:sp>
    <dsp:sp modelId="{FAFEF483-C1EA-4136-AB16-E9A8416494F4}">
      <dsp:nvSpPr>
        <dsp:cNvPr id="0" name=""/>
        <dsp:cNvSpPr/>
      </dsp:nvSpPr>
      <dsp:spPr>
        <a:xfrm>
          <a:off x="0" y="2128734"/>
          <a:ext cx="6263640" cy="12472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nb-NO" sz="5200" kern="1200"/>
            <a:t>Arbeidere med evner</a:t>
          </a:r>
          <a:endParaRPr lang="en-US" sz="5200" kern="1200"/>
        </a:p>
      </dsp:txBody>
      <dsp:txXfrm>
        <a:off x="60884" y="2189618"/>
        <a:ext cx="6141872" cy="1125452"/>
      </dsp:txXfrm>
    </dsp:sp>
    <dsp:sp modelId="{866AD083-C351-4A1C-9FE3-A7B6993D9A76}">
      <dsp:nvSpPr>
        <dsp:cNvPr id="0" name=""/>
        <dsp:cNvSpPr/>
      </dsp:nvSpPr>
      <dsp:spPr>
        <a:xfrm>
          <a:off x="0" y="3525714"/>
          <a:ext cx="6263640" cy="12472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nb-NO" sz="5200" kern="1200"/>
            <a:t>Arbeider</a:t>
          </a:r>
          <a:endParaRPr lang="en-US" sz="5200" kern="1200"/>
        </a:p>
      </dsp:txBody>
      <dsp:txXfrm>
        <a:off x="60884" y="3586598"/>
        <a:ext cx="6141872" cy="11254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764A2-9F0A-491A-B41F-9A06BA1C0674}">
      <dsp:nvSpPr>
        <dsp:cNvPr id="0" name=""/>
        <dsp:cNvSpPr/>
      </dsp:nvSpPr>
      <dsp:spPr>
        <a:xfrm>
          <a:off x="0" y="320611"/>
          <a:ext cx="6263640"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b-NO" sz="3700" kern="1200" dirty="0"/>
            <a:t>Kapitalist (+KK +ØK)</a:t>
          </a:r>
          <a:endParaRPr lang="en-US" sz="3700" kern="1200" dirty="0"/>
        </a:p>
      </dsp:txBody>
      <dsp:txXfrm>
        <a:off x="43321" y="363932"/>
        <a:ext cx="6176998" cy="800803"/>
      </dsp:txXfrm>
    </dsp:sp>
    <dsp:sp modelId="{8151CF85-8DAD-49D3-B22A-92BFF4856838}">
      <dsp:nvSpPr>
        <dsp:cNvPr id="0" name=""/>
        <dsp:cNvSpPr/>
      </dsp:nvSpPr>
      <dsp:spPr>
        <a:xfrm>
          <a:off x="0" y="1314616"/>
          <a:ext cx="6263640" cy="8874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b-NO" sz="3700" kern="1200" dirty="0"/>
            <a:t>Kapitalist (+KK, -ØK) (-KK, +ØK)</a:t>
          </a:r>
          <a:endParaRPr lang="en-US" sz="3700" kern="1200" dirty="0"/>
        </a:p>
      </dsp:txBody>
      <dsp:txXfrm>
        <a:off x="43321" y="1357937"/>
        <a:ext cx="6176998" cy="800803"/>
      </dsp:txXfrm>
    </dsp:sp>
    <dsp:sp modelId="{2CC566B0-0946-4E77-804F-C833A7BE79D6}">
      <dsp:nvSpPr>
        <dsp:cNvPr id="0" name=""/>
        <dsp:cNvSpPr/>
      </dsp:nvSpPr>
      <dsp:spPr>
        <a:xfrm>
          <a:off x="0" y="2308621"/>
          <a:ext cx="6263640" cy="8874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b-NO" sz="3700" kern="1200" dirty="0"/>
            <a:t>Middelklasse (+KK)</a:t>
          </a:r>
          <a:endParaRPr lang="en-US" sz="3700" kern="1200" dirty="0"/>
        </a:p>
      </dsp:txBody>
      <dsp:txXfrm>
        <a:off x="43321" y="2351942"/>
        <a:ext cx="6176998" cy="800803"/>
      </dsp:txXfrm>
    </dsp:sp>
    <dsp:sp modelId="{4722A8C3-70DF-42BE-90BF-BDCAB025E8F8}">
      <dsp:nvSpPr>
        <dsp:cNvPr id="0" name=""/>
        <dsp:cNvSpPr/>
      </dsp:nvSpPr>
      <dsp:spPr>
        <a:xfrm>
          <a:off x="0" y="3302626"/>
          <a:ext cx="6263640" cy="8874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b-NO" sz="3700" kern="1200" dirty="0"/>
            <a:t>Middelklasse (-KK)</a:t>
          </a:r>
          <a:endParaRPr lang="en-US" sz="3700" kern="1200" dirty="0"/>
        </a:p>
      </dsp:txBody>
      <dsp:txXfrm>
        <a:off x="43321" y="3345947"/>
        <a:ext cx="6176998" cy="800803"/>
      </dsp:txXfrm>
    </dsp:sp>
    <dsp:sp modelId="{2DFB032E-B79E-4978-B687-A4416D4123FA}">
      <dsp:nvSpPr>
        <dsp:cNvPr id="0" name=""/>
        <dsp:cNvSpPr/>
      </dsp:nvSpPr>
      <dsp:spPr>
        <a:xfrm>
          <a:off x="0" y="4296631"/>
          <a:ext cx="6263640" cy="8874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b-NO" sz="3700" kern="1200"/>
            <a:t>Arbeider</a:t>
          </a:r>
          <a:endParaRPr lang="en-US" sz="3700" kern="1200"/>
        </a:p>
      </dsp:txBody>
      <dsp:txXfrm>
        <a:off x="43321" y="4339952"/>
        <a:ext cx="6176998" cy="8008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7376B-CB6B-4391-8F30-8FE91D96F844}">
      <dsp:nvSpPr>
        <dsp:cNvPr id="0" name=""/>
        <dsp:cNvSpPr/>
      </dsp:nvSpPr>
      <dsp:spPr>
        <a:xfrm>
          <a:off x="0" y="530244"/>
          <a:ext cx="626364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Kapitalist (+KK +ØK +KP +SD)</a:t>
          </a:r>
          <a:endParaRPr lang="en-US" sz="2400" kern="1200" dirty="0"/>
        </a:p>
      </dsp:txBody>
      <dsp:txXfrm>
        <a:off x="28100" y="558344"/>
        <a:ext cx="6207440" cy="519439"/>
      </dsp:txXfrm>
    </dsp:sp>
    <dsp:sp modelId="{1A042176-A184-49D0-901B-E5D953024D12}">
      <dsp:nvSpPr>
        <dsp:cNvPr id="0" name=""/>
        <dsp:cNvSpPr/>
      </dsp:nvSpPr>
      <dsp:spPr>
        <a:xfrm>
          <a:off x="0" y="1175004"/>
          <a:ext cx="6263640" cy="575639"/>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Kapitalist (+KK +ØK +KP -SD) (+KK +ØK -KP +SD)</a:t>
          </a:r>
          <a:endParaRPr lang="en-US" sz="2400" kern="1200" dirty="0"/>
        </a:p>
      </dsp:txBody>
      <dsp:txXfrm>
        <a:off x="28100" y="1203104"/>
        <a:ext cx="6207440" cy="519439"/>
      </dsp:txXfrm>
    </dsp:sp>
    <dsp:sp modelId="{08BB458C-7321-4D75-92F5-9A8CE80DE2F9}">
      <dsp:nvSpPr>
        <dsp:cNvPr id="0" name=""/>
        <dsp:cNvSpPr/>
      </dsp:nvSpPr>
      <dsp:spPr>
        <a:xfrm>
          <a:off x="0" y="1819764"/>
          <a:ext cx="6263640" cy="57563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Kapitalist (+KK +ØK -KP -SD)</a:t>
          </a:r>
          <a:endParaRPr lang="en-US" sz="2400" kern="1200"/>
        </a:p>
      </dsp:txBody>
      <dsp:txXfrm>
        <a:off x="28100" y="1847864"/>
        <a:ext cx="6207440" cy="519439"/>
      </dsp:txXfrm>
    </dsp:sp>
    <dsp:sp modelId="{CC9DF36E-09B3-4867-89A7-4C2A0ED0F91A}">
      <dsp:nvSpPr>
        <dsp:cNvPr id="0" name=""/>
        <dsp:cNvSpPr/>
      </dsp:nvSpPr>
      <dsp:spPr>
        <a:xfrm>
          <a:off x="0" y="2464524"/>
          <a:ext cx="6263640" cy="57563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Kapitalist (-KK +ØK +KP +SD) (+KK -ØK +KP +SD)</a:t>
          </a:r>
          <a:endParaRPr lang="en-US" sz="2400" kern="1200"/>
        </a:p>
      </dsp:txBody>
      <dsp:txXfrm>
        <a:off x="28100" y="2492624"/>
        <a:ext cx="6207440" cy="519439"/>
      </dsp:txXfrm>
    </dsp:sp>
    <dsp:sp modelId="{5018A2D9-7464-42B7-88B2-1DD668FA1900}">
      <dsp:nvSpPr>
        <dsp:cNvPr id="0" name=""/>
        <dsp:cNvSpPr/>
      </dsp:nvSpPr>
      <dsp:spPr>
        <a:xfrm>
          <a:off x="0" y="3109284"/>
          <a:ext cx="6263640" cy="57563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a:t>
          </a:r>
          <a:endParaRPr lang="en-US" sz="2400" kern="1200"/>
        </a:p>
      </dsp:txBody>
      <dsp:txXfrm>
        <a:off x="28100" y="3137384"/>
        <a:ext cx="6207440" cy="519439"/>
      </dsp:txXfrm>
    </dsp:sp>
    <dsp:sp modelId="{D6C05993-69A5-4CFA-89B0-819178E1762D}">
      <dsp:nvSpPr>
        <dsp:cNvPr id="0" name=""/>
        <dsp:cNvSpPr/>
      </dsp:nvSpPr>
      <dsp:spPr>
        <a:xfrm>
          <a:off x="0" y="3754044"/>
          <a:ext cx="6263640" cy="575639"/>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Middelklasse (-KK +ØK -KP -SD)</a:t>
          </a:r>
          <a:endParaRPr lang="en-US" sz="2400" kern="1200"/>
        </a:p>
      </dsp:txBody>
      <dsp:txXfrm>
        <a:off x="28100" y="3782144"/>
        <a:ext cx="6207440" cy="519439"/>
      </dsp:txXfrm>
    </dsp:sp>
    <dsp:sp modelId="{B0F4FFDD-1C57-42E0-A1A0-B2215E45CDBE}">
      <dsp:nvSpPr>
        <dsp:cNvPr id="0" name=""/>
        <dsp:cNvSpPr/>
      </dsp:nvSpPr>
      <dsp:spPr>
        <a:xfrm>
          <a:off x="0" y="4398804"/>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a:t>…</a:t>
          </a:r>
          <a:endParaRPr lang="en-US" sz="2400" kern="1200"/>
        </a:p>
      </dsp:txBody>
      <dsp:txXfrm>
        <a:off x="28100" y="4426904"/>
        <a:ext cx="6207440" cy="5194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8A1D-8957-4519-9134-2BA3ED3F41C6}">
      <dsp:nvSpPr>
        <dsp:cNvPr id="0" name=""/>
        <dsp:cNvSpPr/>
      </dsp:nvSpPr>
      <dsp:spPr>
        <a:xfrm>
          <a:off x="3571" y="1316601"/>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dirty="0"/>
            <a:t>Forhold til økonomiske ressurser</a:t>
          </a:r>
        </a:p>
      </dsp:txBody>
      <dsp:txXfrm>
        <a:off x="31015" y="1344045"/>
        <a:ext cx="1506815" cy="882133"/>
      </dsp:txXfrm>
    </dsp:sp>
    <dsp:sp modelId="{8E67DE97-CEBB-48FD-AF7C-49243B2E8CAF}">
      <dsp:nvSpPr>
        <dsp:cNvPr id="0" name=""/>
        <dsp:cNvSpPr/>
      </dsp:nvSpPr>
      <dsp:spPr>
        <a:xfrm>
          <a:off x="1721445" y="1591460"/>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1721445" y="1668920"/>
        <a:ext cx="231757" cy="232382"/>
      </dsp:txXfrm>
    </dsp:sp>
    <dsp:sp modelId="{623F06AC-7FFB-4552-B837-58584C54A795}">
      <dsp:nvSpPr>
        <dsp:cNvPr id="0" name=""/>
        <dsp:cNvSpPr/>
      </dsp:nvSpPr>
      <dsp:spPr>
        <a:xfrm>
          <a:off x="2189956" y="1316601"/>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dirty="0"/>
            <a:t>Marked kapasitet i utvekslingsforhold </a:t>
          </a:r>
        </a:p>
      </dsp:txBody>
      <dsp:txXfrm>
        <a:off x="2217400" y="1344045"/>
        <a:ext cx="1506815" cy="882133"/>
      </dsp:txXfrm>
    </dsp:sp>
    <dsp:sp modelId="{42818968-5110-44F9-8E47-25E12A9C09DF}">
      <dsp:nvSpPr>
        <dsp:cNvPr id="0" name=""/>
        <dsp:cNvSpPr/>
      </dsp:nvSpPr>
      <dsp:spPr>
        <a:xfrm>
          <a:off x="3907829" y="1591460"/>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3907829" y="1668920"/>
        <a:ext cx="231757" cy="232382"/>
      </dsp:txXfrm>
    </dsp:sp>
    <dsp:sp modelId="{6F678662-B9C9-4EA8-994B-C0DAC8B7E1CB}">
      <dsp:nvSpPr>
        <dsp:cNvPr id="0" name=""/>
        <dsp:cNvSpPr/>
      </dsp:nvSpPr>
      <dsp:spPr>
        <a:xfrm>
          <a:off x="4376340" y="1316601"/>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dirty="0"/>
            <a:t>Ulik kontroll over inntekt</a:t>
          </a:r>
        </a:p>
      </dsp:txBody>
      <dsp:txXfrm>
        <a:off x="4403784" y="1344045"/>
        <a:ext cx="1506815" cy="882133"/>
      </dsp:txXfrm>
    </dsp:sp>
    <dsp:sp modelId="{EEF0AFD5-28FC-4514-8D77-6C5E776FF098}">
      <dsp:nvSpPr>
        <dsp:cNvPr id="0" name=""/>
        <dsp:cNvSpPr/>
      </dsp:nvSpPr>
      <dsp:spPr>
        <a:xfrm>
          <a:off x="6094214" y="1591460"/>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6094214" y="1668920"/>
        <a:ext cx="231757" cy="232382"/>
      </dsp:txXfrm>
    </dsp:sp>
    <dsp:sp modelId="{3EBCB3DF-AEFC-46E4-8C83-80D883B4A27F}">
      <dsp:nvSpPr>
        <dsp:cNvPr id="0" name=""/>
        <dsp:cNvSpPr/>
      </dsp:nvSpPr>
      <dsp:spPr>
        <a:xfrm>
          <a:off x="6562724" y="1316601"/>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dirty="0"/>
            <a:t>Konflikt over fordeling av ressurser</a:t>
          </a:r>
        </a:p>
      </dsp:txBody>
      <dsp:txXfrm>
        <a:off x="6590168" y="1344045"/>
        <a:ext cx="1506815" cy="88213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7CDE8-5594-482B-98BA-5649E4D38C38}" type="datetimeFigureOut">
              <a:rPr lang="nb-NO" smtClean="0"/>
              <a:t>30.01.2023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8245D-D975-4925-BB70-F111BE5647F3}" type="slidenum">
              <a:rPr lang="nb-NO" smtClean="0"/>
              <a:t>‹#›</a:t>
            </a:fld>
            <a:endParaRPr lang="nb-NO"/>
          </a:p>
        </p:txBody>
      </p:sp>
    </p:spTree>
    <p:extLst>
      <p:ext uri="{BB962C8B-B14F-4D97-AF65-F5344CB8AC3E}">
        <p14:creationId xmlns:p14="http://schemas.microsoft.com/office/powerpoint/2010/main" val="352248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3</a:t>
            </a:fld>
            <a:endParaRPr lang="nb-NO"/>
          </a:p>
        </p:txBody>
      </p:sp>
    </p:spTree>
    <p:extLst>
      <p:ext uri="{BB962C8B-B14F-4D97-AF65-F5344CB8AC3E}">
        <p14:creationId xmlns:p14="http://schemas.microsoft.com/office/powerpoint/2010/main" val="3240913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12</a:t>
            </a:fld>
            <a:endParaRPr lang="nb-NO"/>
          </a:p>
        </p:txBody>
      </p:sp>
    </p:spTree>
    <p:extLst>
      <p:ext uri="{BB962C8B-B14F-4D97-AF65-F5344CB8AC3E}">
        <p14:creationId xmlns:p14="http://schemas.microsoft.com/office/powerpoint/2010/main" val="3416657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13</a:t>
            </a:fld>
            <a:endParaRPr lang="nb-NO"/>
          </a:p>
        </p:txBody>
      </p:sp>
    </p:spTree>
    <p:extLst>
      <p:ext uri="{BB962C8B-B14F-4D97-AF65-F5344CB8AC3E}">
        <p14:creationId xmlns:p14="http://schemas.microsoft.com/office/powerpoint/2010/main" val="334423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Wright, 1979, </a:t>
            </a:r>
            <a:r>
              <a:rPr lang="en-US" i="1" dirty="0"/>
              <a:t>Class, Crisis and the State</a:t>
            </a:r>
            <a:r>
              <a:rPr lang="en-US" i="0" dirty="0"/>
              <a:t>, p63</a:t>
            </a: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14</a:t>
            </a:fld>
            <a:endParaRPr lang="nb-NO"/>
          </a:p>
        </p:txBody>
      </p:sp>
    </p:spTree>
    <p:extLst>
      <p:ext uri="{BB962C8B-B14F-4D97-AF65-F5344CB8AC3E}">
        <p14:creationId xmlns:p14="http://schemas.microsoft.com/office/powerpoint/2010/main" val="14694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15</a:t>
            </a:fld>
            <a:endParaRPr lang="nb-NO"/>
          </a:p>
        </p:txBody>
      </p:sp>
    </p:spTree>
    <p:extLst>
      <p:ext uri="{BB962C8B-B14F-4D97-AF65-F5344CB8AC3E}">
        <p14:creationId xmlns:p14="http://schemas.microsoft.com/office/powerpoint/2010/main" val="241485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https://www.researchgate.net/figure/Map-of-French-society-in-social-space-according-to-Bourdieu-2002-Fig-1-Note-the_fig3_344304420</a:t>
            </a:r>
          </a:p>
        </p:txBody>
      </p:sp>
      <p:sp>
        <p:nvSpPr>
          <p:cNvPr id="4" name="Slide Number Placeholder 3"/>
          <p:cNvSpPr>
            <a:spLocks noGrp="1"/>
          </p:cNvSpPr>
          <p:nvPr>
            <p:ph type="sldNum" sz="quarter" idx="5"/>
          </p:nvPr>
        </p:nvSpPr>
        <p:spPr/>
        <p:txBody>
          <a:bodyPr/>
          <a:lstStyle/>
          <a:p>
            <a:fld id="{99F8245D-D975-4925-BB70-F111BE5647F3}" type="slidenum">
              <a:rPr lang="nb-NO" smtClean="0"/>
              <a:t>16</a:t>
            </a:fld>
            <a:endParaRPr lang="nb-NO"/>
          </a:p>
        </p:txBody>
      </p:sp>
    </p:spTree>
    <p:extLst>
      <p:ext uri="{BB962C8B-B14F-4D97-AF65-F5344CB8AC3E}">
        <p14:creationId xmlns:p14="http://schemas.microsoft.com/office/powerpoint/2010/main" val="419563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https://www.sosialulikhet.no/ordc</a:t>
            </a:r>
          </a:p>
        </p:txBody>
      </p:sp>
      <p:sp>
        <p:nvSpPr>
          <p:cNvPr id="4" name="Slide Number Placeholder 3"/>
          <p:cNvSpPr>
            <a:spLocks noGrp="1"/>
          </p:cNvSpPr>
          <p:nvPr>
            <p:ph type="sldNum" sz="quarter" idx="5"/>
          </p:nvPr>
        </p:nvSpPr>
        <p:spPr/>
        <p:txBody>
          <a:bodyPr/>
          <a:lstStyle/>
          <a:p>
            <a:fld id="{99F8245D-D975-4925-BB70-F111BE5647F3}" type="slidenum">
              <a:rPr lang="nb-NO" smtClean="0"/>
              <a:t>17</a:t>
            </a:fld>
            <a:endParaRPr lang="nb-NO"/>
          </a:p>
        </p:txBody>
      </p:sp>
    </p:spTree>
    <p:extLst>
      <p:ext uri="{BB962C8B-B14F-4D97-AF65-F5344CB8AC3E}">
        <p14:creationId xmlns:p14="http://schemas.microsoft.com/office/powerpoint/2010/main" val="3913204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KP=katteperson. SD=</a:t>
            </a:r>
            <a:r>
              <a:rPr lang="nb-NO" dirty="0" err="1"/>
              <a:t>sørlandsdialect</a:t>
            </a: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18</a:t>
            </a:fld>
            <a:endParaRPr lang="nb-NO"/>
          </a:p>
        </p:txBody>
      </p:sp>
    </p:spTree>
    <p:extLst>
      <p:ext uri="{BB962C8B-B14F-4D97-AF65-F5344CB8AC3E}">
        <p14:creationId xmlns:p14="http://schemas.microsoft.com/office/powerpoint/2010/main" val="273675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Alle er avsnitt fra «Rhapsody in Blue», som er assosiert med arbeiderklassen.</a:t>
            </a:r>
          </a:p>
        </p:txBody>
      </p:sp>
      <p:sp>
        <p:nvSpPr>
          <p:cNvPr id="4" name="Slide Number Placeholder 3"/>
          <p:cNvSpPr>
            <a:spLocks noGrp="1"/>
          </p:cNvSpPr>
          <p:nvPr>
            <p:ph type="sldNum" sz="quarter" idx="5"/>
          </p:nvPr>
        </p:nvSpPr>
        <p:spPr/>
        <p:txBody>
          <a:bodyPr/>
          <a:lstStyle/>
          <a:p>
            <a:fld id="{99F8245D-D975-4925-BB70-F111BE5647F3}" type="slidenum">
              <a:rPr lang="nb-NO" smtClean="0"/>
              <a:t>19</a:t>
            </a:fld>
            <a:endParaRPr lang="nb-NO"/>
          </a:p>
        </p:txBody>
      </p:sp>
    </p:spTree>
    <p:extLst>
      <p:ext uri="{BB962C8B-B14F-4D97-AF65-F5344CB8AC3E}">
        <p14:creationId xmlns:p14="http://schemas.microsoft.com/office/powerpoint/2010/main" val="145136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working draft of an </a:t>
            </a:r>
            <a:r>
              <a:rPr lang="nb-NO" dirty="0"/>
              <a:t>Øversveen &amp; Kelly</a:t>
            </a:r>
            <a:r>
              <a:rPr lang="en-US" dirty="0"/>
              <a:t> paper (2023)</a:t>
            </a: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23</a:t>
            </a:fld>
            <a:endParaRPr lang="nb-NO"/>
          </a:p>
        </p:txBody>
      </p:sp>
    </p:spTree>
    <p:extLst>
      <p:ext uri="{BB962C8B-B14F-4D97-AF65-F5344CB8AC3E}">
        <p14:creationId xmlns:p14="http://schemas.microsoft.com/office/powerpoint/2010/main" val="2891699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https://www.marxists.org/archive/marx/works/1847/wage-labour/ch05.htm</a:t>
            </a:r>
          </a:p>
          <a:p>
            <a:r>
              <a:rPr lang="nb-NO" dirty="0"/>
              <a:t>https://www.marxists.org/archive/marx/works/1867-c1/ch04.htm</a:t>
            </a:r>
          </a:p>
        </p:txBody>
      </p:sp>
      <p:sp>
        <p:nvSpPr>
          <p:cNvPr id="4" name="Slide Number Placeholder 3"/>
          <p:cNvSpPr>
            <a:spLocks noGrp="1"/>
          </p:cNvSpPr>
          <p:nvPr>
            <p:ph type="sldNum" sz="quarter" idx="5"/>
          </p:nvPr>
        </p:nvSpPr>
        <p:spPr/>
        <p:txBody>
          <a:bodyPr/>
          <a:lstStyle/>
          <a:p>
            <a:fld id="{99F8245D-D975-4925-BB70-F111BE5647F3}" type="slidenum">
              <a:rPr lang="nb-NO" smtClean="0"/>
              <a:t>24</a:t>
            </a:fld>
            <a:endParaRPr lang="nb-NO"/>
          </a:p>
        </p:txBody>
      </p:sp>
    </p:spTree>
    <p:extLst>
      <p:ext uri="{BB962C8B-B14F-4D97-AF65-F5344CB8AC3E}">
        <p14:creationId xmlns:p14="http://schemas.microsoft.com/office/powerpoint/2010/main" val="349314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4</a:t>
            </a:fld>
            <a:endParaRPr lang="nb-NO"/>
          </a:p>
        </p:txBody>
      </p:sp>
    </p:spTree>
    <p:extLst>
      <p:ext uri="{BB962C8B-B14F-4D97-AF65-F5344CB8AC3E}">
        <p14:creationId xmlns:p14="http://schemas.microsoft.com/office/powerpoint/2010/main" val="303232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historical materialism. Carl Sagan uses something similar in natural sciences. He starts out with infinite possibilities for life on Jupiter, but uses universal truths combined with an analysis of the material conditions of Jupiter to rule out what is not possible and identify a space of possible forms.</a:t>
            </a:r>
          </a:p>
          <a:p>
            <a:r>
              <a:rPr lang="en-US" dirty="0"/>
              <a:t>Carl Sagan, 1980, </a:t>
            </a:r>
            <a:r>
              <a:rPr lang="en-US" i="1" dirty="0"/>
              <a:t>Cosmos</a:t>
            </a:r>
            <a:r>
              <a:rPr lang="en-US" i="0" dirty="0"/>
              <a:t>, pp32-33</a:t>
            </a: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28</a:t>
            </a:fld>
            <a:endParaRPr lang="nb-NO"/>
          </a:p>
        </p:txBody>
      </p:sp>
    </p:spTree>
    <p:extLst>
      <p:ext uri="{BB962C8B-B14F-4D97-AF65-F5344CB8AC3E}">
        <p14:creationId xmlns:p14="http://schemas.microsoft.com/office/powerpoint/2010/main" val="314395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Scene from an episode of Rick and Morty</a:t>
            </a:r>
          </a:p>
          <a:p>
            <a:r>
              <a:rPr lang="en-US" dirty="0"/>
              <a:t>Nipple appearance is just as arbitrary as skin color. The point is not to predict which one will determine social stratification. The point is to understand the dynamics of a system that explain why any stratification happens at all.</a:t>
            </a: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30</a:t>
            </a:fld>
            <a:endParaRPr lang="nb-NO"/>
          </a:p>
        </p:txBody>
      </p:sp>
    </p:spTree>
    <p:extLst>
      <p:ext uri="{BB962C8B-B14F-4D97-AF65-F5344CB8AC3E}">
        <p14:creationId xmlns:p14="http://schemas.microsoft.com/office/powerpoint/2010/main" val="770929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detailed discussion on Wright’s class formulation. </a:t>
            </a:r>
            <a:r>
              <a:rPr lang="en-US" i="0" dirty="0"/>
              <a:t>Wright, 2009. </a:t>
            </a:r>
            <a:r>
              <a:rPr lang="en-US" i="1" dirty="0"/>
              <a:t>Approaches to Class Analysis</a:t>
            </a:r>
            <a:r>
              <a:rPr lang="en-US" i="0" dirty="0"/>
              <a:t>, p.26</a:t>
            </a:r>
            <a:r>
              <a:rPr lang="nb-NO" i="0" dirty="0"/>
              <a:t>.</a:t>
            </a:r>
          </a:p>
        </p:txBody>
      </p:sp>
      <p:sp>
        <p:nvSpPr>
          <p:cNvPr id="4" name="Slide Number Placeholder 3"/>
          <p:cNvSpPr>
            <a:spLocks noGrp="1"/>
          </p:cNvSpPr>
          <p:nvPr>
            <p:ph type="sldNum" sz="quarter" idx="5"/>
          </p:nvPr>
        </p:nvSpPr>
        <p:spPr/>
        <p:txBody>
          <a:bodyPr/>
          <a:lstStyle/>
          <a:p>
            <a:fld id="{99F8245D-D975-4925-BB70-F111BE5647F3}" type="slidenum">
              <a:rPr lang="nb-NO" smtClean="0"/>
              <a:t>31</a:t>
            </a:fld>
            <a:endParaRPr lang="nb-NO"/>
          </a:p>
        </p:txBody>
      </p:sp>
    </p:spTree>
    <p:extLst>
      <p:ext uri="{BB962C8B-B14F-4D97-AF65-F5344CB8AC3E}">
        <p14:creationId xmlns:p14="http://schemas.microsoft.com/office/powerpoint/2010/main" val="215059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Wright, 2009. </a:t>
            </a:r>
            <a:r>
              <a:rPr lang="en-US" i="1" dirty="0"/>
              <a:t>Approaches to Class Analysis</a:t>
            </a:r>
            <a:r>
              <a:rPr lang="en-US" i="0" dirty="0"/>
              <a:t>, p.26</a:t>
            </a:r>
            <a:endParaRPr lang="nb-NO" i="0" dirty="0"/>
          </a:p>
        </p:txBody>
      </p:sp>
      <p:sp>
        <p:nvSpPr>
          <p:cNvPr id="4" name="Slide Number Placeholder 3"/>
          <p:cNvSpPr>
            <a:spLocks noGrp="1"/>
          </p:cNvSpPr>
          <p:nvPr>
            <p:ph type="sldNum" sz="quarter" idx="5"/>
          </p:nvPr>
        </p:nvSpPr>
        <p:spPr/>
        <p:txBody>
          <a:bodyPr/>
          <a:lstStyle/>
          <a:p>
            <a:fld id="{99F8245D-D975-4925-BB70-F111BE5647F3}" type="slidenum">
              <a:rPr lang="nb-NO" smtClean="0"/>
              <a:t>32</a:t>
            </a:fld>
            <a:endParaRPr lang="nb-NO"/>
          </a:p>
        </p:txBody>
      </p:sp>
    </p:spTree>
    <p:extLst>
      <p:ext uri="{BB962C8B-B14F-4D97-AF65-F5344CB8AC3E}">
        <p14:creationId xmlns:p14="http://schemas.microsoft.com/office/powerpoint/2010/main" val="886838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5</a:t>
            </a:fld>
            <a:endParaRPr lang="nb-NO"/>
          </a:p>
        </p:txBody>
      </p:sp>
    </p:spTree>
    <p:extLst>
      <p:ext uri="{BB962C8B-B14F-4D97-AF65-F5344CB8AC3E}">
        <p14:creationId xmlns:p14="http://schemas.microsoft.com/office/powerpoint/2010/main" val="381860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6</a:t>
            </a:fld>
            <a:endParaRPr lang="nb-NO"/>
          </a:p>
        </p:txBody>
      </p:sp>
    </p:spTree>
    <p:extLst>
      <p:ext uri="{BB962C8B-B14F-4D97-AF65-F5344CB8AC3E}">
        <p14:creationId xmlns:p14="http://schemas.microsoft.com/office/powerpoint/2010/main" val="318927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7</a:t>
            </a:fld>
            <a:endParaRPr lang="nb-NO"/>
          </a:p>
        </p:txBody>
      </p:sp>
    </p:spTree>
    <p:extLst>
      <p:ext uri="{BB962C8B-B14F-4D97-AF65-F5344CB8AC3E}">
        <p14:creationId xmlns:p14="http://schemas.microsoft.com/office/powerpoint/2010/main" val="2912375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8</a:t>
            </a:fld>
            <a:endParaRPr lang="nb-NO"/>
          </a:p>
        </p:txBody>
      </p:sp>
    </p:spTree>
    <p:extLst>
      <p:ext uri="{BB962C8B-B14F-4D97-AF65-F5344CB8AC3E}">
        <p14:creationId xmlns:p14="http://schemas.microsoft.com/office/powerpoint/2010/main" val="42272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Wright, 2009. </a:t>
            </a:r>
            <a:r>
              <a:rPr lang="en-US" i="1" dirty="0"/>
              <a:t>Approaches to Class Analysis</a:t>
            </a:r>
            <a:r>
              <a:rPr lang="en-US" i="0" dirty="0"/>
              <a:t>, p.27</a:t>
            </a:r>
            <a:endParaRPr lang="nb-NO" i="0" dirty="0"/>
          </a:p>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9</a:t>
            </a:fld>
            <a:endParaRPr lang="nb-NO"/>
          </a:p>
        </p:txBody>
      </p:sp>
    </p:spTree>
    <p:extLst>
      <p:ext uri="{BB962C8B-B14F-4D97-AF65-F5344CB8AC3E}">
        <p14:creationId xmlns:p14="http://schemas.microsoft.com/office/powerpoint/2010/main" val="238386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10</a:t>
            </a:fld>
            <a:endParaRPr lang="nb-NO"/>
          </a:p>
        </p:txBody>
      </p:sp>
    </p:spTree>
    <p:extLst>
      <p:ext uri="{BB962C8B-B14F-4D97-AF65-F5344CB8AC3E}">
        <p14:creationId xmlns:p14="http://schemas.microsoft.com/office/powerpoint/2010/main" val="3131587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9F8245D-D975-4925-BB70-F111BE5647F3}" type="slidenum">
              <a:rPr lang="nb-NO" smtClean="0"/>
              <a:t>11</a:t>
            </a:fld>
            <a:endParaRPr lang="nb-NO"/>
          </a:p>
        </p:txBody>
      </p:sp>
    </p:spTree>
    <p:extLst>
      <p:ext uri="{BB962C8B-B14F-4D97-AF65-F5344CB8AC3E}">
        <p14:creationId xmlns:p14="http://schemas.microsoft.com/office/powerpoint/2010/main" val="98403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8E950-58F3-845F-E2AB-1BCB59883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F705473-E500-08E0-79B6-9AD74190B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2707FD6F-177E-E110-A710-98CF6EB240CA}"/>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a:extLst>
              <a:ext uri="{FF2B5EF4-FFF2-40B4-BE49-F238E27FC236}">
                <a16:creationId xmlns:a16="http://schemas.microsoft.com/office/drawing/2014/main" id="{4C5AABA0-0F57-59CD-A6CA-F99D8F566AE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B9CE594-30E6-AE79-BA31-FA7BAE52B64C}"/>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36702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BB46-05A8-8344-3358-A1AC17B0D6ED}"/>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59221459-DE15-1B52-FA17-B36591A33C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2C33A87-BE0B-8EFB-B696-EA0D32442582}"/>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a:extLst>
              <a:ext uri="{FF2B5EF4-FFF2-40B4-BE49-F238E27FC236}">
                <a16:creationId xmlns:a16="http://schemas.microsoft.com/office/drawing/2014/main" id="{29CF05FF-FA4C-6CA3-B559-7041BA77468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F9DD517-5530-4408-AC4C-604F8D0E6BA2}"/>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4161182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B855B-EF03-7EBE-C9F4-19F5D09DD3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CDD9C7B-B182-EE82-5421-FF89EBA6D8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08D9F32-8358-79C0-B86B-D64762AD9634}"/>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a:extLst>
              <a:ext uri="{FF2B5EF4-FFF2-40B4-BE49-F238E27FC236}">
                <a16:creationId xmlns:a16="http://schemas.microsoft.com/office/drawing/2014/main" id="{BBAB2F9B-C8AE-B594-29E4-192C9F089E5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B56B26B-7731-C338-3033-C81455D234BF}"/>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7027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a:xfrm>
            <a:off x="2416500" y="329307"/>
            <a:ext cx="4973915" cy="309201"/>
          </a:xfrm>
        </p:spPr>
        <p:txBody>
          <a:bodyPr/>
          <a:lstStyle/>
          <a:p>
            <a:endParaRPr lang="nb-NO"/>
          </a:p>
        </p:txBody>
      </p:sp>
      <p:sp>
        <p:nvSpPr>
          <p:cNvPr id="6" name="Slide Number Placeholder 5"/>
          <p:cNvSpPr>
            <a:spLocks noGrp="1"/>
          </p:cNvSpPr>
          <p:nvPr>
            <p:ph type="sldNum" sz="quarter" idx="12"/>
          </p:nvPr>
        </p:nvSpPr>
        <p:spPr>
          <a:xfrm>
            <a:off x="1437664" y="798973"/>
            <a:ext cx="811019" cy="503578"/>
          </a:xfrm>
        </p:spPr>
        <p:txBody>
          <a:bodyPr/>
          <a:lstStyle/>
          <a:p>
            <a:fld id="{6706032D-E74D-4A68-B80A-0A5674E24A6B}" type="slidenum">
              <a:rPr lang="nb-NO" smtClean="0"/>
              <a:t>‹#›</a:t>
            </a:fld>
            <a:endParaRPr lang="nb-NO"/>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062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022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9587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706032D-E74D-4A68-B80A-0A5674E24A6B}" type="slidenum">
              <a:rPr lang="nb-NO" smtClean="0"/>
              <a:t>‹#›</a:t>
            </a:fld>
            <a:endParaRPr lang="nb-NO"/>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3636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5FD2B-7171-4802-B2CD-F3C1272FFA0C}" type="datetimeFigureOut">
              <a:rPr lang="nb-NO" smtClean="0"/>
              <a:t>30.01.2023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6706032D-E74D-4A68-B80A-0A5674E24A6B}" type="slidenum">
              <a:rPr lang="nb-NO" smtClean="0"/>
              <a:t>‹#›</a:t>
            </a:fld>
            <a:endParaRPr lang="nb-NO"/>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7851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A5FD2B-7171-4802-B2CD-F3C1272FFA0C}" type="datetimeFigureOut">
              <a:rPr lang="nb-NO" smtClean="0"/>
              <a:t>30.01.2023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6706032D-E74D-4A68-B80A-0A5674E24A6B}" type="slidenum">
              <a:rPr lang="nb-NO" smtClean="0"/>
              <a:t>‹#›</a:t>
            </a:fld>
            <a:endParaRPr lang="nb-NO"/>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4911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5FD2B-7171-4802-B2CD-F3C1272FFA0C}" type="datetimeFigureOut">
              <a:rPr lang="nb-NO" smtClean="0"/>
              <a:t>30.01.2023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347125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706032D-E74D-4A68-B80A-0A5674E24A6B}" type="slidenum">
              <a:rPr lang="nb-NO" smtClean="0"/>
              <a:t>‹#›</a:t>
            </a:fld>
            <a:endParaRPr lang="nb-NO"/>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868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3314-3398-08EE-C720-9854741B412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00A09873-145A-EDBB-1251-99DDE25291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7F5D0F5-4BAD-DB08-EF08-C743C6D537C3}"/>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a:extLst>
              <a:ext uri="{FF2B5EF4-FFF2-40B4-BE49-F238E27FC236}">
                <a16:creationId xmlns:a16="http://schemas.microsoft.com/office/drawing/2014/main" id="{ADA71556-20CB-8E3E-2238-B33E1278806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7E2FF1B-C914-2574-D446-09CC6ED27AA1}"/>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10593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7A5FD2B-7171-4802-B2CD-F3C1272FFA0C}" type="datetimeFigureOut">
              <a:rPr lang="nb-NO" smtClean="0"/>
              <a:t>30.01.2023</a:t>
            </a:fld>
            <a:endParaRPr lang="nb-NO"/>
          </a:p>
        </p:txBody>
      </p:sp>
      <p:sp>
        <p:nvSpPr>
          <p:cNvPr id="6" name="Footer Placeholder 5"/>
          <p:cNvSpPr>
            <a:spLocks noGrp="1"/>
          </p:cNvSpPr>
          <p:nvPr>
            <p:ph type="ftr" sz="quarter" idx="11"/>
          </p:nvPr>
        </p:nvSpPr>
        <p:spPr>
          <a:xfrm>
            <a:off x="1447382" y="318640"/>
            <a:ext cx="5541004" cy="320931"/>
          </a:xfrm>
        </p:spPr>
        <p:txBody>
          <a:bodyPr/>
          <a:lstStyle/>
          <a:p>
            <a:endParaRPr lang="nb-NO"/>
          </a:p>
        </p:txBody>
      </p:sp>
      <p:sp>
        <p:nvSpPr>
          <p:cNvPr id="7" name="Slide Number Placeholder 6"/>
          <p:cNvSpPr>
            <a:spLocks noGrp="1"/>
          </p:cNvSpPr>
          <p:nvPr>
            <p:ph type="sldNum" sz="quarter" idx="12"/>
          </p:nvPr>
        </p:nvSpPr>
        <p:spPr/>
        <p:txBody>
          <a:bodyPr/>
          <a:lstStyle/>
          <a:p>
            <a:fld id="{6706032D-E74D-4A68-B80A-0A5674E24A6B}" type="slidenum">
              <a:rPr lang="nb-NO" smtClean="0"/>
              <a:t>‹#›</a:t>
            </a:fld>
            <a:endParaRPr lang="nb-NO"/>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708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2143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7010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520594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72996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01617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183618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5FD2B-7171-4802-B2CD-F3C1272FFA0C}" type="datetimeFigureOut">
              <a:rPr lang="nb-NO" smtClean="0"/>
              <a:t>30.01.2023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1289955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3"/>
          <p:cNvSpPr>
            <a:spLocks noGrp="1"/>
          </p:cNvSpPr>
          <p:nvPr>
            <p:ph type="ftr" sz="quarter" idx="11"/>
          </p:nvPr>
        </p:nvSpPr>
        <p:spPr/>
        <p:txBody>
          <a:bodyPr/>
          <a:lstStyle/>
          <a:p>
            <a:endParaRPr lang="nb-NO"/>
          </a:p>
        </p:txBody>
      </p:sp>
      <p:sp>
        <p:nvSpPr>
          <p:cNvPr id="6" name="Slide Number Placeholder 4"/>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766883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2"/>
          <p:cNvSpPr>
            <a:spLocks noGrp="1"/>
          </p:cNvSpPr>
          <p:nvPr>
            <p:ph type="ftr" sz="quarter" idx="11"/>
          </p:nvPr>
        </p:nvSpPr>
        <p:spPr/>
        <p:txBody>
          <a:bodyPr/>
          <a:lstStyle/>
          <a:p>
            <a:endParaRPr lang="nb-NO"/>
          </a:p>
        </p:txBody>
      </p:sp>
      <p:sp>
        <p:nvSpPr>
          <p:cNvPr id="6" name="Slide Number Placeholder 3"/>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55885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4C8F-2D88-B10C-FC0D-60EA6F1FC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F394307B-8A33-ECA1-F11B-925C4E407A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DD613-A650-E03C-FD5F-C43C39D6B6D3}"/>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a:extLst>
              <a:ext uri="{FF2B5EF4-FFF2-40B4-BE49-F238E27FC236}">
                <a16:creationId xmlns:a16="http://schemas.microsoft.com/office/drawing/2014/main" id="{9354048D-3FA4-33A1-8C8B-E83779FC756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3987E8C-7D3E-0466-8FDA-D52E1EED0361}"/>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799836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5"/>
          <p:cNvSpPr>
            <a:spLocks noGrp="1"/>
          </p:cNvSpPr>
          <p:nvPr>
            <p:ph type="ftr" sz="quarter" idx="11"/>
          </p:nvPr>
        </p:nvSpPr>
        <p:spPr/>
        <p:txBody>
          <a:bodyPr/>
          <a:lstStyle/>
          <a:p>
            <a:endParaRPr lang="nb-NO"/>
          </a:p>
        </p:txBody>
      </p:sp>
      <p:sp>
        <p:nvSpPr>
          <p:cNvPr id="6" name="Slide Number Placeholder 6"/>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062200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005745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744759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1138863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65314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104415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4"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336729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4"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1000040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1275423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5FD2B-7171-4802-B2CD-F3C1272FFA0C}" type="datetimeFigureOut">
              <a:rPr lang="nb-NO" smtClean="0"/>
              <a:t>30.01.2023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67295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E51E5-041A-26BE-B512-0AA4CD5AEC8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BAF704A-EF77-93B8-1546-EA2FB0BEC9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A882CBEC-A00F-BB00-F660-D5C9290DCE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CAF5D19F-9681-DD53-A376-990D5C8BE439}"/>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a:extLst>
              <a:ext uri="{FF2B5EF4-FFF2-40B4-BE49-F238E27FC236}">
                <a16:creationId xmlns:a16="http://schemas.microsoft.com/office/drawing/2014/main" id="{80996CA5-5272-4A08-F9A4-9DFB76539C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7D95A6BB-DFF6-A32C-C92B-83C01C5DD934}"/>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15632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A34C-4567-98A3-6D1A-61F4F4894A1D}"/>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42449D7-6DAA-BC8E-7F4B-817AECCF9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B644BB-D316-BAB6-350F-F981A58E15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6F51B71C-BA83-1C95-58AE-B51A018AC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904BE-BD85-49FD-1869-C0FA4A12C9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2B396B8B-A429-931B-B8C0-421620BCBA10}"/>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8" name="Footer Placeholder 7">
            <a:extLst>
              <a:ext uri="{FF2B5EF4-FFF2-40B4-BE49-F238E27FC236}">
                <a16:creationId xmlns:a16="http://schemas.microsoft.com/office/drawing/2014/main" id="{532A4542-33B9-14B8-E1D0-DDC265CF91D7}"/>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A2F22D54-D15F-7E8C-CB69-2C770032CAF5}"/>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3048197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5D61A-900D-2A37-E0C5-74268DBD80CE}"/>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66EBF18E-9F65-AA3F-0492-85EA31CD7688}"/>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4" name="Footer Placeholder 3">
            <a:extLst>
              <a:ext uri="{FF2B5EF4-FFF2-40B4-BE49-F238E27FC236}">
                <a16:creationId xmlns:a16="http://schemas.microsoft.com/office/drawing/2014/main" id="{1AB8E19F-04F9-565E-792B-35A64B5FA47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C3F230C9-498C-8793-3FAB-BAD26A952F54}"/>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6546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F170CE-CFD9-B05E-41C6-3A9555AD3249}"/>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3" name="Footer Placeholder 2">
            <a:extLst>
              <a:ext uri="{FF2B5EF4-FFF2-40B4-BE49-F238E27FC236}">
                <a16:creationId xmlns:a16="http://schemas.microsoft.com/office/drawing/2014/main" id="{ADA7062C-4108-4352-8A6B-4957D0976EA3}"/>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2A6A245C-711A-605B-F76C-76FE5A4202D6}"/>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1396698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09D9-934A-4DBA-D4D9-EDCAB5912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DEA8D30-CD7C-1B7F-7BF4-5460E41A5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D0D5C398-9C82-148A-B495-35A0E54E5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7B8B7-A471-F50B-68EE-842F93847E7B}"/>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a:extLst>
              <a:ext uri="{FF2B5EF4-FFF2-40B4-BE49-F238E27FC236}">
                <a16:creationId xmlns:a16="http://schemas.microsoft.com/office/drawing/2014/main" id="{55FC149F-F060-D6EB-8108-C17ACFEF2B1E}"/>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4A199DF-E15B-CD39-E808-136C5651D154}"/>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8927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8C99-6162-2D1A-30B8-2F62CBE45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9B7F08C-3706-1A3E-EF56-9BAE55C4F9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4A6B881E-7E62-1396-88C8-85CBE53B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6127C-10DF-BA93-8955-40BC1AE4ADB0}"/>
              </a:ext>
            </a:extLst>
          </p:cNvPr>
          <p:cNvSpPr>
            <a:spLocks noGrp="1"/>
          </p:cNvSpPr>
          <p:nvPr>
            <p:ph type="dt" sz="half" idx="10"/>
          </p:nvPr>
        </p:nvSpPr>
        <p:spPr/>
        <p:txBody>
          <a:bodyPr/>
          <a:lstStyle/>
          <a:p>
            <a:fld id="{E7A5FD2B-7171-4802-B2CD-F3C1272FFA0C}" type="datetimeFigureOut">
              <a:rPr lang="nb-NO" smtClean="0"/>
              <a:t>30.01.2023</a:t>
            </a:fld>
            <a:endParaRPr lang="nb-NO"/>
          </a:p>
        </p:txBody>
      </p:sp>
      <p:sp>
        <p:nvSpPr>
          <p:cNvPr id="6" name="Footer Placeholder 5">
            <a:extLst>
              <a:ext uri="{FF2B5EF4-FFF2-40B4-BE49-F238E27FC236}">
                <a16:creationId xmlns:a16="http://schemas.microsoft.com/office/drawing/2014/main" id="{C3055567-7C7D-AD85-9E1A-1201B3BAA4F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CB4A3C0-EC58-53AD-532B-E23FF0DF7918}"/>
              </a:ext>
            </a:extLst>
          </p:cNvPr>
          <p:cNvSpPr>
            <a:spLocks noGrp="1"/>
          </p:cNvSpPr>
          <p:nvPr>
            <p:ph type="sldNum" sz="quarter" idx="12"/>
          </p:nvPr>
        </p:nvSpPr>
        <p:spPr/>
        <p:txBody>
          <a:bodyPr/>
          <a:lstStyle/>
          <a:p>
            <a:fld id="{6706032D-E74D-4A68-B80A-0A5674E24A6B}" type="slidenum">
              <a:rPr lang="nb-NO" smtClean="0"/>
              <a:t>‹#›</a:t>
            </a:fld>
            <a:endParaRPr lang="nb-NO"/>
          </a:p>
        </p:txBody>
      </p:sp>
    </p:spTree>
    <p:extLst>
      <p:ext uri="{BB962C8B-B14F-4D97-AF65-F5344CB8AC3E}">
        <p14:creationId xmlns:p14="http://schemas.microsoft.com/office/powerpoint/2010/main" val="224483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5.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9F821-0679-E13B-E852-E2DB580BE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3361A29A-DF8D-BB56-5078-51D99CD81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FF7CF9A-EB77-3AA4-8758-B349A8CC9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5FD2B-7171-4802-B2CD-F3C1272FFA0C}" type="datetimeFigureOut">
              <a:rPr lang="nb-NO" smtClean="0"/>
              <a:t>30.01.2023</a:t>
            </a:fld>
            <a:endParaRPr lang="nb-NO"/>
          </a:p>
        </p:txBody>
      </p:sp>
      <p:sp>
        <p:nvSpPr>
          <p:cNvPr id="5" name="Footer Placeholder 4">
            <a:extLst>
              <a:ext uri="{FF2B5EF4-FFF2-40B4-BE49-F238E27FC236}">
                <a16:creationId xmlns:a16="http://schemas.microsoft.com/office/drawing/2014/main" id="{BA50BAEB-F48A-2E6C-D122-D74C9A259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F317CCC9-0744-EE69-1928-91E28C62C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6032D-E74D-4A68-B80A-0A5674E24A6B}" type="slidenum">
              <a:rPr lang="nb-NO" smtClean="0"/>
              <a:t>‹#›</a:t>
            </a:fld>
            <a:endParaRPr lang="nb-NO"/>
          </a:p>
        </p:txBody>
      </p:sp>
    </p:spTree>
    <p:extLst>
      <p:ext uri="{BB962C8B-B14F-4D97-AF65-F5344CB8AC3E}">
        <p14:creationId xmlns:p14="http://schemas.microsoft.com/office/powerpoint/2010/main" val="2724972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7A5FD2B-7171-4802-B2CD-F3C1272FFA0C}" type="datetimeFigureOut">
              <a:rPr lang="nb-NO" smtClean="0"/>
              <a:t>30.01.2023</a:t>
            </a:fld>
            <a:endParaRPr lang="nb-NO"/>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706032D-E74D-4A68-B80A-0A5674E24A6B}" type="slidenum">
              <a:rPr lang="nb-NO" smtClean="0"/>
              <a:t>‹#›</a:t>
            </a:fld>
            <a:endParaRPr lang="nb-NO"/>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0539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7A5FD2B-7171-4802-B2CD-F3C1272FFA0C}" type="datetimeFigureOut">
              <a:rPr lang="nb-NO" smtClean="0"/>
              <a:t>30.01.2023</a:t>
            </a:fld>
            <a:endParaRPr lang="nb-N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b-N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706032D-E74D-4A68-B80A-0A5674E24A6B}" type="slidenum">
              <a:rPr lang="nb-NO" smtClean="0"/>
              <a:t>‹#›</a:t>
            </a:fld>
            <a:endParaRPr lang="nb-NO"/>
          </a:p>
        </p:txBody>
      </p:sp>
    </p:spTree>
    <p:extLst>
      <p:ext uri="{BB962C8B-B14F-4D97-AF65-F5344CB8AC3E}">
        <p14:creationId xmlns:p14="http://schemas.microsoft.com/office/powerpoint/2010/main" val="29745208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1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3.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4" name="Picture 10">
            <a:extLst>
              <a:ext uri="{FF2B5EF4-FFF2-40B4-BE49-F238E27FC236}">
                <a16:creationId xmlns:a16="http://schemas.microsoft.com/office/drawing/2014/main" id="{CFF72A20-7298-927E-170A-46CED08DBD50}"/>
              </a:ext>
              <a:ext uri="{C183D7F6-B498-43B3-948B-1728B52AA6E4}">
                <adec:decorative xmlns:adec="http://schemas.microsoft.com/office/drawing/2017/decorative" val="1"/>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2663" b="66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83" name="Rectangle 1127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6BBDEA-BC5E-BE53-8591-64724D593761}"/>
              </a:ext>
            </a:extLst>
          </p:cNvPr>
          <p:cNvSpPr>
            <a:spLocks noGrp="1"/>
          </p:cNvSpPr>
          <p:nvPr>
            <p:ph type="ctrTitle"/>
          </p:nvPr>
        </p:nvSpPr>
        <p:spPr>
          <a:xfrm>
            <a:off x="969264" y="5154168"/>
            <a:ext cx="6973204" cy="1261872"/>
          </a:xfrm>
        </p:spPr>
        <p:txBody>
          <a:bodyPr anchor="ctr">
            <a:normAutofit fontScale="90000"/>
          </a:bodyPr>
          <a:lstStyle/>
          <a:p>
            <a:pPr algn="l"/>
            <a:r>
              <a:rPr lang="en-US" sz="4800" dirty="0" err="1">
                <a:solidFill>
                  <a:schemeClr val="tx1">
                    <a:lumMod val="85000"/>
                    <a:lumOff val="15000"/>
                  </a:schemeClr>
                </a:solidFill>
              </a:rPr>
              <a:t>Klasseteori</a:t>
            </a:r>
            <a:r>
              <a:rPr lang="en-US" sz="4800" dirty="0">
                <a:solidFill>
                  <a:schemeClr val="tx1">
                    <a:lumMod val="85000"/>
                    <a:lumOff val="15000"/>
                  </a:schemeClr>
                </a:solidFill>
              </a:rPr>
              <a:t>:</a:t>
            </a:r>
            <a:br>
              <a:rPr lang="en-US" sz="4800" dirty="0">
                <a:solidFill>
                  <a:schemeClr val="tx1">
                    <a:lumMod val="85000"/>
                    <a:lumOff val="15000"/>
                  </a:schemeClr>
                </a:solidFill>
              </a:rPr>
            </a:br>
            <a:r>
              <a:rPr lang="en-US" sz="4800" dirty="0" err="1">
                <a:solidFill>
                  <a:schemeClr val="tx1">
                    <a:lumMod val="85000"/>
                    <a:lumOff val="15000"/>
                  </a:schemeClr>
                </a:solidFill>
              </a:rPr>
              <a:t>Hva</a:t>
            </a:r>
            <a:r>
              <a:rPr lang="en-US" sz="4800" dirty="0">
                <a:solidFill>
                  <a:schemeClr val="tx1">
                    <a:lumMod val="85000"/>
                    <a:lumOff val="15000"/>
                  </a:schemeClr>
                </a:solidFill>
              </a:rPr>
              <a:t> “</a:t>
            </a:r>
            <a:r>
              <a:rPr lang="en-US" sz="4800" dirty="0" err="1">
                <a:solidFill>
                  <a:schemeClr val="tx1">
                    <a:lumMod val="85000"/>
                    <a:lumOff val="15000"/>
                  </a:schemeClr>
                </a:solidFill>
              </a:rPr>
              <a:t>mente</a:t>
            </a:r>
            <a:r>
              <a:rPr lang="en-US" sz="4800" dirty="0">
                <a:solidFill>
                  <a:schemeClr val="tx1">
                    <a:lumMod val="85000"/>
                    <a:lumOff val="15000"/>
                  </a:schemeClr>
                </a:solidFill>
              </a:rPr>
              <a:t>” Marx </a:t>
            </a:r>
            <a:r>
              <a:rPr lang="en-US" sz="4800" dirty="0" err="1">
                <a:solidFill>
                  <a:schemeClr val="tx1">
                    <a:lumMod val="85000"/>
                    <a:lumOff val="15000"/>
                  </a:schemeClr>
                </a:solidFill>
              </a:rPr>
              <a:t>egentlig</a:t>
            </a:r>
            <a:r>
              <a:rPr lang="en-US" sz="4800" dirty="0">
                <a:solidFill>
                  <a:schemeClr val="tx1">
                    <a:lumMod val="85000"/>
                    <a:lumOff val="15000"/>
                  </a:schemeClr>
                </a:solidFill>
              </a:rPr>
              <a:t>?</a:t>
            </a:r>
            <a:endParaRPr lang="nb-NO" sz="4800" dirty="0">
              <a:solidFill>
                <a:schemeClr val="tx1">
                  <a:lumMod val="85000"/>
                  <a:lumOff val="15000"/>
                </a:schemeClr>
              </a:solidFill>
            </a:endParaRPr>
          </a:p>
        </p:txBody>
      </p:sp>
      <p:sp>
        <p:nvSpPr>
          <p:cNvPr id="3" name="Subtitle 2">
            <a:extLst>
              <a:ext uri="{FF2B5EF4-FFF2-40B4-BE49-F238E27FC236}">
                <a16:creationId xmlns:a16="http://schemas.microsoft.com/office/drawing/2014/main" id="{C679B2DA-E8AF-EC30-B7E2-C38EBF06ED4F}"/>
              </a:ext>
            </a:extLst>
          </p:cNvPr>
          <p:cNvSpPr>
            <a:spLocks noGrp="1"/>
          </p:cNvSpPr>
          <p:nvPr>
            <p:ph type="subTitle" idx="1"/>
          </p:nvPr>
        </p:nvSpPr>
        <p:spPr>
          <a:xfrm>
            <a:off x="8458200" y="5154168"/>
            <a:ext cx="2892986" cy="1261872"/>
          </a:xfrm>
        </p:spPr>
        <p:txBody>
          <a:bodyPr anchor="ctr">
            <a:normAutofit/>
          </a:bodyPr>
          <a:lstStyle/>
          <a:p>
            <a:pPr algn="l"/>
            <a:r>
              <a:rPr lang="en-US" sz="2000" dirty="0">
                <a:solidFill>
                  <a:schemeClr val="tx2"/>
                </a:solidFill>
              </a:rPr>
              <a:t>Conor Kelly</a:t>
            </a:r>
          </a:p>
          <a:p>
            <a:pPr algn="l"/>
            <a:r>
              <a:rPr lang="en-US" sz="2000" dirty="0">
                <a:solidFill>
                  <a:schemeClr val="tx2"/>
                </a:solidFill>
              </a:rPr>
              <a:t>SOS2010: </a:t>
            </a:r>
            <a:r>
              <a:rPr lang="en-US" sz="2000" dirty="0" err="1">
                <a:solidFill>
                  <a:schemeClr val="tx2"/>
                </a:solidFill>
              </a:rPr>
              <a:t>Ulikhet</a:t>
            </a:r>
            <a:r>
              <a:rPr lang="en-US" sz="2000" dirty="0">
                <a:solidFill>
                  <a:schemeClr val="tx2"/>
                </a:solidFill>
              </a:rPr>
              <a:t> og </a:t>
            </a:r>
            <a:r>
              <a:rPr lang="en-US" sz="2000" dirty="0" err="1">
                <a:solidFill>
                  <a:schemeClr val="tx2"/>
                </a:solidFill>
              </a:rPr>
              <a:t>velferd</a:t>
            </a:r>
            <a:r>
              <a:rPr lang="en-US" sz="2000" dirty="0">
                <a:solidFill>
                  <a:schemeClr val="tx2"/>
                </a:solidFill>
              </a:rPr>
              <a:t>, v</a:t>
            </a:r>
            <a:r>
              <a:rPr lang="nb-NO" sz="2000" dirty="0">
                <a:solidFill>
                  <a:schemeClr val="tx2"/>
                </a:solidFill>
              </a:rPr>
              <a:t>år 2023</a:t>
            </a:r>
          </a:p>
        </p:txBody>
      </p:sp>
      <p:cxnSp>
        <p:nvCxnSpPr>
          <p:cNvPr id="11284" name="Straight Connector 1128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5144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611D4-6504-80F0-1D4B-51E33956E4D1}"/>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C4D5F77-1CB8-FF08-3287-4E78565B4D54}"/>
              </a:ext>
            </a:extLst>
          </p:cNvPr>
          <p:cNvSpPr>
            <a:spLocks noGrp="1"/>
          </p:cNvSpPr>
          <p:nvPr>
            <p:ph type="title"/>
          </p:nvPr>
        </p:nvSpPr>
        <p:spPr/>
        <p:txBody>
          <a:bodyPr>
            <a:normAutofit/>
          </a:bodyPr>
          <a:lstStyle/>
          <a:p>
            <a:r>
              <a:rPr lang="nb-NO">
                <a:solidFill>
                  <a:srgbClr val="FFFFFF"/>
                </a:solidFill>
              </a:rPr>
              <a:t>Hva er kjerna i økonomisme?</a:t>
            </a:r>
          </a:p>
        </p:txBody>
      </p:sp>
      <p:graphicFrame>
        <p:nvGraphicFramePr>
          <p:cNvPr id="11" name="Content Placeholder 10">
            <a:extLst>
              <a:ext uri="{FF2B5EF4-FFF2-40B4-BE49-F238E27FC236}">
                <a16:creationId xmlns:a16="http://schemas.microsoft.com/office/drawing/2014/main" id="{9813DCBE-6A66-04E9-D069-75FEBE575B5E}"/>
              </a:ext>
            </a:extLst>
          </p:cNvPr>
          <p:cNvGraphicFramePr>
            <a:graphicFrameLocks noGrp="1"/>
          </p:cNvGraphicFramePr>
          <p:nvPr>
            <p:ph idx="1"/>
            <p:extLst>
              <p:ext uri="{D42A27DB-BD31-4B8C-83A1-F6EECF244321}">
                <p14:modId xmlns:p14="http://schemas.microsoft.com/office/powerpoint/2010/main" val="4167002120"/>
              </p:ext>
            </p:extLst>
          </p:nvPr>
        </p:nvGraphicFramePr>
        <p:xfrm>
          <a:off x="838200" y="1377271"/>
          <a:ext cx="10515600" cy="2970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5CBB4DB-8317-6C8E-64EB-7EA525058C0A}"/>
              </a:ext>
            </a:extLst>
          </p:cNvPr>
          <p:cNvSpPr txBox="1"/>
          <p:nvPr/>
        </p:nvSpPr>
        <p:spPr>
          <a:xfrm>
            <a:off x="1478894" y="3990483"/>
            <a:ext cx="9234211" cy="1569660"/>
          </a:xfrm>
          <a:prstGeom prst="rect">
            <a:avLst/>
          </a:prstGeom>
          <a:noFill/>
        </p:spPr>
        <p:txBody>
          <a:bodyPr wrap="square">
            <a:spAutoFit/>
          </a:bodyPr>
          <a:lstStyle/>
          <a:p>
            <a:pPr lvl="0"/>
            <a:r>
              <a:rPr lang="nb-NO" sz="2400" dirty="0"/>
              <a:t>Hva med (spør vi)…</a:t>
            </a:r>
            <a:endParaRPr lang="en-US" sz="2400" dirty="0"/>
          </a:p>
          <a:p>
            <a:pPr lvl="1"/>
            <a:r>
              <a:rPr lang="nb-NO" sz="2400" dirty="0"/>
              <a:t>Rasisme?</a:t>
            </a:r>
            <a:r>
              <a:rPr lang="en-US" sz="2400" dirty="0"/>
              <a:t> </a:t>
            </a:r>
            <a:r>
              <a:rPr lang="nb-NO" sz="2400" dirty="0"/>
              <a:t>Sexisme?</a:t>
            </a:r>
            <a:endParaRPr lang="en-US" sz="2400" dirty="0"/>
          </a:p>
          <a:p>
            <a:pPr lvl="0"/>
            <a:r>
              <a:rPr lang="nb-NO" sz="2400" dirty="0"/>
              <a:t>Hva med (spør Marx) forholdet mellom klasse og…</a:t>
            </a:r>
            <a:endParaRPr lang="en-US" sz="2400" dirty="0"/>
          </a:p>
          <a:p>
            <a:pPr lvl="1"/>
            <a:r>
              <a:rPr lang="nb-NO" sz="2400" dirty="0"/>
              <a:t>Teknologi?</a:t>
            </a:r>
            <a:r>
              <a:rPr lang="en-US" sz="2400" dirty="0"/>
              <a:t> </a:t>
            </a:r>
            <a:r>
              <a:rPr lang="nb-NO" sz="2400" dirty="0"/>
              <a:t>Organisering av arbeidsprosesser?</a:t>
            </a:r>
            <a:r>
              <a:rPr lang="en-US" sz="2400" dirty="0"/>
              <a:t> </a:t>
            </a:r>
            <a:r>
              <a:rPr lang="nb-NO" sz="2400" dirty="0"/>
              <a:t>Staten?</a:t>
            </a:r>
            <a:r>
              <a:rPr lang="en-US" sz="2400" dirty="0"/>
              <a:t> </a:t>
            </a:r>
            <a:r>
              <a:rPr lang="nb-NO" sz="2400" dirty="0"/>
              <a:t>Naturen?</a:t>
            </a:r>
            <a:endParaRPr lang="en-US" sz="2400" dirty="0"/>
          </a:p>
        </p:txBody>
      </p:sp>
    </p:spTree>
    <p:extLst>
      <p:ext uri="{BB962C8B-B14F-4D97-AF65-F5344CB8AC3E}">
        <p14:creationId xmlns:p14="http://schemas.microsoft.com/office/powerpoint/2010/main" val="190460480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88C78-EE22-30F1-4F20-C3A321D00A4C}"/>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Hva er klasse?</a:t>
            </a:r>
            <a:endParaRPr lang="nb-NO" sz="6000">
              <a:solidFill>
                <a:schemeClr val="accent5"/>
              </a:solidFill>
            </a:endParaRPr>
          </a:p>
        </p:txBody>
      </p:sp>
      <p:graphicFrame>
        <p:nvGraphicFramePr>
          <p:cNvPr id="5" name="Content Placeholder 2">
            <a:extLst>
              <a:ext uri="{FF2B5EF4-FFF2-40B4-BE49-F238E27FC236}">
                <a16:creationId xmlns:a16="http://schemas.microsoft.com/office/drawing/2014/main" id="{5AB8DAAF-A91B-EE26-83DE-1F22767170ED}"/>
              </a:ext>
            </a:extLst>
          </p:cNvPr>
          <p:cNvGraphicFramePr>
            <a:graphicFrameLocks noGrp="1"/>
          </p:cNvGraphicFramePr>
          <p:nvPr>
            <p:ph idx="1"/>
            <p:extLst>
              <p:ext uri="{D42A27DB-BD31-4B8C-83A1-F6EECF244321}">
                <p14:modId xmlns:p14="http://schemas.microsoft.com/office/powerpoint/2010/main" val="39032955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157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319B-27F7-B0BB-2704-124490B4ECCC}"/>
              </a:ext>
            </a:extLst>
          </p:cNvPr>
          <p:cNvSpPr>
            <a:spLocks noGrp="1"/>
          </p:cNvSpPr>
          <p:nvPr>
            <p:ph type="title"/>
          </p:nvPr>
        </p:nvSpPr>
        <p:spPr>
          <a:xfrm>
            <a:off x="524741" y="620392"/>
            <a:ext cx="3808268" cy="5504688"/>
          </a:xfrm>
        </p:spPr>
        <p:txBody>
          <a:bodyPr>
            <a:normAutofit/>
          </a:bodyPr>
          <a:lstStyle/>
          <a:p>
            <a:r>
              <a:rPr lang="nb-NO" sz="6000">
                <a:solidFill>
                  <a:schemeClr val="accent5"/>
                </a:solidFill>
              </a:rPr>
              <a:t>To-klasse system («Marx»)</a:t>
            </a:r>
          </a:p>
        </p:txBody>
      </p:sp>
      <p:graphicFrame>
        <p:nvGraphicFramePr>
          <p:cNvPr id="5" name="Content Placeholder 2">
            <a:extLst>
              <a:ext uri="{FF2B5EF4-FFF2-40B4-BE49-F238E27FC236}">
                <a16:creationId xmlns:a16="http://schemas.microsoft.com/office/drawing/2014/main" id="{6BF943C9-FFDE-2349-6DA5-36FC9B5E5013}"/>
              </a:ext>
            </a:extLst>
          </p:cNvPr>
          <p:cNvGraphicFramePr>
            <a:graphicFrameLocks noGrp="1"/>
          </p:cNvGraphicFramePr>
          <p:nvPr>
            <p:ph idx="1"/>
            <p:extLst>
              <p:ext uri="{D42A27DB-BD31-4B8C-83A1-F6EECF244321}">
                <p14:modId xmlns:p14="http://schemas.microsoft.com/office/powerpoint/2010/main" val="179221738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47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261D-1FDA-3A30-61D4-F669BB995528}"/>
              </a:ext>
            </a:extLst>
          </p:cNvPr>
          <p:cNvSpPr>
            <a:spLocks noGrp="1"/>
          </p:cNvSpPr>
          <p:nvPr>
            <p:ph type="title"/>
          </p:nvPr>
        </p:nvSpPr>
        <p:spPr>
          <a:xfrm>
            <a:off x="524741" y="620392"/>
            <a:ext cx="3808268" cy="5504688"/>
          </a:xfrm>
        </p:spPr>
        <p:txBody>
          <a:bodyPr>
            <a:normAutofit/>
          </a:bodyPr>
          <a:lstStyle/>
          <a:p>
            <a:r>
              <a:rPr lang="nb-NO" sz="6000">
                <a:solidFill>
                  <a:schemeClr val="accent5"/>
                </a:solidFill>
              </a:rPr>
              <a:t>Wright sine klasser</a:t>
            </a:r>
          </a:p>
        </p:txBody>
      </p:sp>
      <p:graphicFrame>
        <p:nvGraphicFramePr>
          <p:cNvPr id="5" name="Content Placeholder 2">
            <a:extLst>
              <a:ext uri="{FF2B5EF4-FFF2-40B4-BE49-F238E27FC236}">
                <a16:creationId xmlns:a16="http://schemas.microsoft.com/office/drawing/2014/main" id="{C037F010-9773-CB35-F81B-CA77F99B0F33}"/>
              </a:ext>
            </a:extLst>
          </p:cNvPr>
          <p:cNvGraphicFramePr>
            <a:graphicFrameLocks noGrp="1"/>
          </p:cNvGraphicFramePr>
          <p:nvPr>
            <p:ph idx="1"/>
            <p:extLst>
              <p:ext uri="{D42A27DB-BD31-4B8C-83A1-F6EECF244321}">
                <p14:modId xmlns:p14="http://schemas.microsoft.com/office/powerpoint/2010/main" val="372930655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576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Wright's diagram.&#10;&#10;Key on the bottom of the image: solid outline corresponds to &quot;classes&quot;. Dashed outline corresponds to &quot;contradictory locations within class relations&quot;&#10;&#10;Three boxes organized vertically on the left. From top to bottom: &quot;Bourgeoisie&quot;, &quot;Managers and Supervisors&quot;, &quot;Proletariat&quot;. The 1st and 3rd have solid outlines; the 2nd is a dashed outline. A vertical line connects each box with the one above it. The title above them reads &quot;capitalist mode of production&quot;&#10;&#10;Middle column: two boxes with dashed outline; from top to bottom: &quot;smal employers&quot; and &quot;semi-autonomous wage-earners&quot;. These are not vertically connected. The first is connected to &quot;bourgeoisie&quot; on its left, the second to &quot;proletariat&quot; on its left. No title above them.&#10;&#10;One box on the right in solid outline: &quot;petty bourgeoisie&quot;. Attached by solid line to its left to &quot;small employers&quot; and &quot;Semi-autonomous wage-earners&quot;. Title for this column reads &quot;simple commodity production&quot;">
            <a:extLst>
              <a:ext uri="{FF2B5EF4-FFF2-40B4-BE49-F238E27FC236}">
                <a16:creationId xmlns:a16="http://schemas.microsoft.com/office/drawing/2014/main" id="{23C82520-C41B-A049-983A-698403B750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90129"/>
            <a:ext cx="7997125" cy="6277741"/>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960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F4F1-61D7-A2D3-2C4D-F12D4E1AB9DD}"/>
              </a:ext>
            </a:extLst>
          </p:cNvPr>
          <p:cNvSpPr>
            <a:spLocks noGrp="1"/>
          </p:cNvSpPr>
          <p:nvPr>
            <p:ph type="title"/>
          </p:nvPr>
        </p:nvSpPr>
        <p:spPr>
          <a:xfrm>
            <a:off x="524741" y="620392"/>
            <a:ext cx="3808268" cy="5504688"/>
          </a:xfrm>
        </p:spPr>
        <p:txBody>
          <a:bodyPr>
            <a:normAutofit/>
          </a:bodyPr>
          <a:lstStyle/>
          <a:p>
            <a:r>
              <a:rPr lang="nb-NO" sz="6000">
                <a:solidFill>
                  <a:schemeClr val="accent5"/>
                </a:solidFill>
              </a:rPr>
              <a:t>Bourdieu sine klasser</a:t>
            </a:r>
          </a:p>
        </p:txBody>
      </p:sp>
      <p:graphicFrame>
        <p:nvGraphicFramePr>
          <p:cNvPr id="5" name="Content Placeholder 2">
            <a:extLst>
              <a:ext uri="{FF2B5EF4-FFF2-40B4-BE49-F238E27FC236}">
                <a16:creationId xmlns:a16="http://schemas.microsoft.com/office/drawing/2014/main" id="{7E1C7890-4CA0-87A8-FA2F-E9EF0818523B}"/>
              </a:ext>
            </a:extLst>
          </p:cNvPr>
          <p:cNvGraphicFramePr>
            <a:graphicFrameLocks noGrp="1"/>
          </p:cNvGraphicFramePr>
          <p:nvPr>
            <p:ph idx="1"/>
            <p:extLst>
              <p:ext uri="{D42A27DB-BD31-4B8C-83A1-F6EECF244321}">
                <p14:modId xmlns:p14="http://schemas.microsoft.com/office/powerpoint/2010/main" val="363537363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239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p of French society in social space, according to Bourdieu (2002: Fig. 1). Note the absence of religious and military figures. Gouldner (1981: 1) explicitly distinguished the new intellectual class from prior religious elites because of their secular status, and briefly (Gouldner 1981: 88) addresses the military as a technical intelligentsia using knowledge and tools in their execution of state policies">
            <a:extLst>
              <a:ext uri="{FF2B5EF4-FFF2-40B4-BE49-F238E27FC236}">
                <a16:creationId xmlns:a16="http://schemas.microsoft.com/office/drawing/2014/main" id="{E57E0E6C-CFDC-8C9F-1336-0E8CDFD1E4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91061" y="527488"/>
            <a:ext cx="4609878" cy="580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84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trix with &quot;Kapital +&quot; on the top, &quot;Kapital -&quot; on the bottom, &quot;KK+ ØK-&quot; on the left, and &quot;ØK+ KK-&quot; on the right.&#10;&#10;Top row from left to right:&#10;1 &quot;Overklasse: kultur professorer, kunstnere, forlagsredaktorer, kulturledere, arkitekter&quot;&#10;2 &quot;Overklasse: balansert leger, dommere tannleger sivilingeniorer&quot;&#10;3 &quot;Overklasse okonomi toppinntekter 10% direktorer finansmeglere rentenister store eiere&quot;&#10;&#10;Second row:&#10;1 Ovre middelklasse kultur lektorer adjunkter journalister bibliotekarer&#10;2 ovre middelklasse balansert konsulenter ingeniorer spesialsykepleiere programutviklere&#10;3 over middelklasse okonomi P50-P90% inntekter samme type yrker som i okonomisk overklasse&#10;&#10;third row:&#10;1 nedre middelklasse kultur grunn- og forskolelaerere tekniske illustratorer&#10;2 nedre middelklasse balansert sykepleiere politibetjenter sekretaerer&#10;3 nedre middelklasse okonomi 50% lavest innekter samme type yrker som i okonomisk overklasse&#10;&#10;fourth row&#10;1 empty&#10;2 faglaert arbeiderklasse hjelpepleiere elektrikere tomrere&#10;3 see below&#10;&#10;fifth row&#10;1 empty&#10;2 ufaglaert arbeiderklasse assistenter rengjorere sjaforer&#10;3 see below&#10;&#10;sixth row&#10;1 empty&#10;2 velferdsoverforeringer&#10;3 empty&#10;&#10;the following is placed between rows 4 and 5 in the rightmost column: &quot;bonder skogsarbeidere fiskere&quot;">
            <a:extLst>
              <a:ext uri="{FF2B5EF4-FFF2-40B4-BE49-F238E27FC236}">
                <a16:creationId xmlns:a16="http://schemas.microsoft.com/office/drawing/2014/main" id="{376ECC49-EE20-CCFB-599E-F3616C7061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57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FCF7-C602-AACD-44D5-DF53C49C7733}"/>
              </a:ext>
            </a:extLst>
          </p:cNvPr>
          <p:cNvSpPr>
            <a:spLocks noGrp="1"/>
          </p:cNvSpPr>
          <p:nvPr>
            <p:ph type="title"/>
          </p:nvPr>
        </p:nvSpPr>
        <p:spPr>
          <a:xfrm>
            <a:off x="524740" y="620392"/>
            <a:ext cx="3938771" cy="5504688"/>
          </a:xfrm>
        </p:spPr>
        <p:txBody>
          <a:bodyPr>
            <a:normAutofit/>
          </a:bodyPr>
          <a:lstStyle/>
          <a:p>
            <a:r>
              <a:rPr lang="nb-NO" sz="6000" dirty="0" err="1"/>
              <a:t>Bourdieu</a:t>
            </a:r>
            <a:r>
              <a:rPr lang="nb-NO" sz="6000" dirty="0"/>
              <a:t> sine klasser i framtiden?</a:t>
            </a:r>
          </a:p>
        </p:txBody>
      </p:sp>
      <p:graphicFrame>
        <p:nvGraphicFramePr>
          <p:cNvPr id="5" name="Content Placeholder 2">
            <a:extLst>
              <a:ext uri="{FF2B5EF4-FFF2-40B4-BE49-F238E27FC236}">
                <a16:creationId xmlns:a16="http://schemas.microsoft.com/office/drawing/2014/main" id="{49C9C176-2B50-0959-999B-CF0A92E7F4EE}"/>
              </a:ext>
            </a:extLst>
          </p:cNvPr>
          <p:cNvGraphicFramePr>
            <a:graphicFrameLocks noGrp="1"/>
          </p:cNvGraphicFramePr>
          <p:nvPr>
            <p:ph idx="1"/>
            <p:extLst>
              <p:ext uri="{D42A27DB-BD31-4B8C-83A1-F6EECF244321}">
                <p14:modId xmlns:p14="http://schemas.microsoft.com/office/powerpoint/2010/main" val="314982976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312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84B1-62F5-BEB1-0298-7221E0043B6B}"/>
              </a:ext>
            </a:extLst>
          </p:cNvPr>
          <p:cNvSpPr>
            <a:spLocks noGrp="1"/>
          </p:cNvSpPr>
          <p:nvPr>
            <p:ph type="title"/>
          </p:nvPr>
        </p:nvSpPr>
        <p:spPr/>
        <p:txBody>
          <a:bodyPr/>
          <a:lstStyle/>
          <a:p>
            <a:r>
              <a:rPr lang="en-US" dirty="0"/>
              <a:t>ET lite spill…</a:t>
            </a:r>
            <a:endParaRPr lang="nb-NO" dirty="0"/>
          </a:p>
        </p:txBody>
      </p:sp>
      <p:sp>
        <p:nvSpPr>
          <p:cNvPr id="3" name="Content Placeholder 2">
            <a:extLst>
              <a:ext uri="{FF2B5EF4-FFF2-40B4-BE49-F238E27FC236}">
                <a16:creationId xmlns:a16="http://schemas.microsoft.com/office/drawing/2014/main" id="{2138F8A9-4CB7-5F04-4300-89EB09D542E5}"/>
              </a:ext>
            </a:extLst>
          </p:cNvPr>
          <p:cNvSpPr>
            <a:spLocks noGrp="1"/>
          </p:cNvSpPr>
          <p:nvPr>
            <p:ph idx="1"/>
          </p:nvPr>
        </p:nvSpPr>
        <p:spPr>
          <a:xfrm>
            <a:off x="82487" y="2675579"/>
            <a:ext cx="2764161" cy="1413268"/>
          </a:xfrm>
        </p:spPr>
        <p:txBody>
          <a:bodyPr>
            <a:normAutofit/>
          </a:bodyPr>
          <a:lstStyle/>
          <a:p>
            <a:r>
              <a:rPr lang="en-US" dirty="0"/>
              <a:t>1: </a:t>
            </a:r>
            <a:r>
              <a:rPr lang="en-US" dirty="0" err="1"/>
              <a:t>Elitene</a:t>
            </a:r>
            <a:r>
              <a:rPr lang="en-US" dirty="0"/>
              <a:t> </a:t>
            </a:r>
            <a:r>
              <a:rPr lang="nb-NO" b="0" i="0" dirty="0">
                <a:solidFill>
                  <a:srgbClr val="202122"/>
                </a:solidFill>
                <a:effectLst/>
                <a:latin typeface="Arial" panose="020B0604020202020204" pitchFamily="34" charset="0"/>
              </a:rPr>
              <a:t>☐</a:t>
            </a:r>
            <a:br>
              <a:rPr lang="en-US" dirty="0"/>
            </a:br>
            <a:r>
              <a:rPr lang="en-US" dirty="0"/>
              <a:t>    </a:t>
            </a:r>
            <a:r>
              <a:rPr lang="en-US" dirty="0" err="1"/>
              <a:t>Middelklasse</a:t>
            </a:r>
            <a:r>
              <a:rPr lang="en-US" dirty="0"/>
              <a:t> </a:t>
            </a:r>
            <a:r>
              <a:rPr lang="nb-NO" b="0" i="0" dirty="0">
                <a:solidFill>
                  <a:srgbClr val="202122"/>
                </a:solidFill>
                <a:effectLst/>
                <a:latin typeface="Arial" panose="020B0604020202020204" pitchFamily="34" charset="0"/>
              </a:rPr>
              <a:t>☐</a:t>
            </a:r>
            <a:br>
              <a:rPr lang="en-US" dirty="0"/>
            </a:br>
            <a:r>
              <a:rPr lang="en-US" dirty="0"/>
              <a:t>    </a:t>
            </a:r>
            <a:r>
              <a:rPr lang="en-US" dirty="0" err="1"/>
              <a:t>Arbeiderklasse</a:t>
            </a:r>
            <a:r>
              <a:rPr lang="en-US" dirty="0"/>
              <a:t> </a:t>
            </a:r>
            <a:r>
              <a:rPr lang="nb-NO" b="0" i="0" dirty="0">
                <a:solidFill>
                  <a:srgbClr val="202122"/>
                </a:solidFill>
                <a:effectLst/>
                <a:latin typeface="Arial" panose="020B0604020202020204" pitchFamily="34" charset="0"/>
              </a:rPr>
              <a:t>☐</a:t>
            </a:r>
          </a:p>
          <a:p>
            <a:endParaRPr lang="en-US" dirty="0"/>
          </a:p>
          <a:p>
            <a:endParaRPr lang="nb-NO" dirty="0"/>
          </a:p>
        </p:txBody>
      </p:sp>
      <p:pic>
        <p:nvPicPr>
          <p:cNvPr id="5" name="vlc-record-2023-01-22-15h44m17s-George_Gershwin's__Rhapsody_in_Blue__piano_solo.mp3-">
            <a:hlinkClick r:id="" action="ppaction://media"/>
            <a:extLst>
              <a:ext uri="{FF2B5EF4-FFF2-40B4-BE49-F238E27FC236}">
                <a16:creationId xmlns:a16="http://schemas.microsoft.com/office/drawing/2014/main" id="{A8CFA9AB-A269-EB54-8044-CD21762624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36109" y="3880825"/>
            <a:ext cx="609600" cy="609600"/>
          </a:xfrm>
          <a:prstGeom prst="rect">
            <a:avLst/>
          </a:prstGeom>
        </p:spPr>
      </p:pic>
      <p:pic>
        <p:nvPicPr>
          <p:cNvPr id="6" name="vlc-record-2023-01-22-15h43m38s-George_Gershwin's__Rhapsody_in_Blue__piano_solo.mp3-">
            <a:hlinkClick r:id="" action="ppaction://media"/>
            <a:extLst>
              <a:ext uri="{FF2B5EF4-FFF2-40B4-BE49-F238E27FC236}">
                <a16:creationId xmlns:a16="http://schemas.microsoft.com/office/drawing/2014/main" id="{726F9409-8DE8-F9D4-3A3E-F4B47F16AED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299251" y="3888684"/>
            <a:ext cx="609600" cy="609600"/>
          </a:xfrm>
          <a:prstGeom prst="rect">
            <a:avLst/>
          </a:prstGeom>
        </p:spPr>
      </p:pic>
      <p:pic>
        <p:nvPicPr>
          <p:cNvPr id="7" name="vlc-record-2023-01-22-15h43m04s-George_Gershwin's__Rhapsody_in_Blue__piano_solo.mp3-">
            <a:hlinkClick r:id="" action="ppaction://media"/>
            <a:extLst>
              <a:ext uri="{FF2B5EF4-FFF2-40B4-BE49-F238E27FC236}">
                <a16:creationId xmlns:a16="http://schemas.microsoft.com/office/drawing/2014/main" id="{26D4E1F5-6148-53BE-C93A-CCC82A3CC17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38092" y="2065979"/>
            <a:ext cx="609600" cy="609600"/>
          </a:xfrm>
          <a:prstGeom prst="rect">
            <a:avLst/>
          </a:prstGeom>
        </p:spPr>
      </p:pic>
      <p:pic>
        <p:nvPicPr>
          <p:cNvPr id="8" name="vlc-record-2023-01-22-15h42m24s-George_Gershwin's__Rhapsody_in_Blue__piano_solo.mp3-">
            <a:hlinkClick r:id="" action="ppaction://media"/>
            <a:extLst>
              <a:ext uri="{FF2B5EF4-FFF2-40B4-BE49-F238E27FC236}">
                <a16:creationId xmlns:a16="http://schemas.microsoft.com/office/drawing/2014/main" id="{6A05BC09-FFD8-DBA8-6236-862762013F6E}"/>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360182" y="2062932"/>
            <a:ext cx="609600" cy="609600"/>
          </a:xfrm>
          <a:prstGeom prst="rect">
            <a:avLst/>
          </a:prstGeom>
        </p:spPr>
      </p:pic>
      <p:pic>
        <p:nvPicPr>
          <p:cNvPr id="9" name="vlc-record-2023-01-22-15h38m42s-George_Gershwin's__Rhapsody_in_Blue__piano_solo.mp3-">
            <a:hlinkClick r:id="" action="ppaction://media"/>
            <a:extLst>
              <a:ext uri="{FF2B5EF4-FFF2-40B4-BE49-F238E27FC236}">
                <a16:creationId xmlns:a16="http://schemas.microsoft.com/office/drawing/2014/main" id="{CD714368-457B-152F-335B-A481E500372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528251" y="2062932"/>
            <a:ext cx="609600" cy="609600"/>
          </a:xfrm>
          <a:prstGeom prst="rect">
            <a:avLst/>
          </a:prstGeom>
        </p:spPr>
      </p:pic>
      <p:sp>
        <p:nvSpPr>
          <p:cNvPr id="12" name="Content Placeholder 2">
            <a:extLst>
              <a:ext uri="{FF2B5EF4-FFF2-40B4-BE49-F238E27FC236}">
                <a16:creationId xmlns:a16="http://schemas.microsoft.com/office/drawing/2014/main" id="{899D04E2-1611-AC06-FA24-B44C39DD185B}"/>
              </a:ext>
            </a:extLst>
          </p:cNvPr>
          <p:cNvSpPr txBox="1">
            <a:spLocks/>
          </p:cNvSpPr>
          <p:nvPr/>
        </p:nvSpPr>
        <p:spPr>
          <a:xfrm>
            <a:off x="2143471" y="4498284"/>
            <a:ext cx="2764161" cy="14132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2: </a:t>
            </a:r>
            <a:r>
              <a:rPr lang="en-US" dirty="0" err="1"/>
              <a:t>Elitene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Middelklasse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Arbeiderklasse</a:t>
            </a:r>
            <a:r>
              <a:rPr lang="en-US" dirty="0"/>
              <a:t> </a:t>
            </a:r>
            <a:r>
              <a:rPr lang="nb-NO" dirty="0">
                <a:solidFill>
                  <a:srgbClr val="202122"/>
                </a:solidFill>
                <a:latin typeface="Arial" panose="020B0604020202020204" pitchFamily="34" charset="0"/>
              </a:rPr>
              <a:t>☐</a:t>
            </a:r>
          </a:p>
          <a:p>
            <a:endParaRPr lang="en-US" dirty="0"/>
          </a:p>
          <a:p>
            <a:endParaRPr lang="nb-NO" dirty="0"/>
          </a:p>
        </p:txBody>
      </p:sp>
      <p:sp>
        <p:nvSpPr>
          <p:cNvPr id="13" name="Content Placeholder 2">
            <a:extLst>
              <a:ext uri="{FF2B5EF4-FFF2-40B4-BE49-F238E27FC236}">
                <a16:creationId xmlns:a16="http://schemas.microsoft.com/office/drawing/2014/main" id="{C78CA639-1BC2-0B95-A774-52529A40BE6C}"/>
              </a:ext>
            </a:extLst>
          </p:cNvPr>
          <p:cNvSpPr txBox="1">
            <a:spLocks/>
          </p:cNvSpPr>
          <p:nvPr/>
        </p:nvSpPr>
        <p:spPr>
          <a:xfrm>
            <a:off x="4263925" y="2672532"/>
            <a:ext cx="2764161" cy="14132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3: </a:t>
            </a:r>
            <a:r>
              <a:rPr lang="en-US" dirty="0" err="1"/>
              <a:t>Elitene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Middelklasse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Arbeiderklasse</a:t>
            </a:r>
            <a:r>
              <a:rPr lang="en-US" dirty="0"/>
              <a:t> </a:t>
            </a:r>
            <a:r>
              <a:rPr lang="nb-NO" dirty="0">
                <a:solidFill>
                  <a:srgbClr val="202122"/>
                </a:solidFill>
                <a:latin typeface="Arial" panose="020B0604020202020204" pitchFamily="34" charset="0"/>
              </a:rPr>
              <a:t>☐</a:t>
            </a:r>
          </a:p>
          <a:p>
            <a:endParaRPr lang="en-US" dirty="0"/>
          </a:p>
          <a:p>
            <a:endParaRPr lang="nb-NO" dirty="0"/>
          </a:p>
        </p:txBody>
      </p:sp>
      <p:sp>
        <p:nvSpPr>
          <p:cNvPr id="14" name="Content Placeholder 2">
            <a:extLst>
              <a:ext uri="{FF2B5EF4-FFF2-40B4-BE49-F238E27FC236}">
                <a16:creationId xmlns:a16="http://schemas.microsoft.com/office/drawing/2014/main" id="{42A4319C-CC27-9837-936E-F253DCABED1F}"/>
              </a:ext>
            </a:extLst>
          </p:cNvPr>
          <p:cNvSpPr txBox="1">
            <a:spLocks/>
          </p:cNvSpPr>
          <p:nvPr/>
        </p:nvSpPr>
        <p:spPr>
          <a:xfrm>
            <a:off x="6357255" y="4498284"/>
            <a:ext cx="2764161" cy="14132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4: </a:t>
            </a:r>
            <a:r>
              <a:rPr lang="en-US" dirty="0" err="1"/>
              <a:t>Elitene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Middelklasse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Arbeiderklasse</a:t>
            </a:r>
            <a:r>
              <a:rPr lang="en-US" dirty="0"/>
              <a:t> </a:t>
            </a:r>
            <a:r>
              <a:rPr lang="nb-NO" dirty="0">
                <a:solidFill>
                  <a:srgbClr val="202122"/>
                </a:solidFill>
                <a:latin typeface="Arial" panose="020B0604020202020204" pitchFamily="34" charset="0"/>
              </a:rPr>
              <a:t>☐</a:t>
            </a:r>
          </a:p>
          <a:p>
            <a:endParaRPr lang="en-US" dirty="0"/>
          </a:p>
          <a:p>
            <a:endParaRPr lang="nb-NO" dirty="0"/>
          </a:p>
        </p:txBody>
      </p:sp>
      <p:sp>
        <p:nvSpPr>
          <p:cNvPr id="18" name="Content Placeholder 2">
            <a:extLst>
              <a:ext uri="{FF2B5EF4-FFF2-40B4-BE49-F238E27FC236}">
                <a16:creationId xmlns:a16="http://schemas.microsoft.com/office/drawing/2014/main" id="{4696C025-6CDA-241D-E80E-BD5B69381D27}"/>
              </a:ext>
            </a:extLst>
          </p:cNvPr>
          <p:cNvSpPr txBox="1">
            <a:spLocks/>
          </p:cNvSpPr>
          <p:nvPr/>
        </p:nvSpPr>
        <p:spPr>
          <a:xfrm>
            <a:off x="8450971" y="2672532"/>
            <a:ext cx="2764161" cy="141326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5: </a:t>
            </a:r>
            <a:r>
              <a:rPr lang="en-US" dirty="0" err="1"/>
              <a:t>Elitene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Middelklasse</a:t>
            </a:r>
            <a:r>
              <a:rPr lang="en-US" dirty="0"/>
              <a:t> </a:t>
            </a:r>
            <a:r>
              <a:rPr lang="nb-NO" dirty="0">
                <a:solidFill>
                  <a:srgbClr val="202122"/>
                </a:solidFill>
                <a:latin typeface="Arial" panose="020B0604020202020204" pitchFamily="34" charset="0"/>
              </a:rPr>
              <a:t>☐</a:t>
            </a:r>
            <a:br>
              <a:rPr lang="en-US" dirty="0"/>
            </a:br>
            <a:r>
              <a:rPr lang="en-US" dirty="0"/>
              <a:t>    </a:t>
            </a:r>
            <a:r>
              <a:rPr lang="en-US" dirty="0" err="1"/>
              <a:t>Arbeiderklasse</a:t>
            </a:r>
            <a:r>
              <a:rPr lang="en-US" dirty="0"/>
              <a:t> </a:t>
            </a:r>
            <a:r>
              <a:rPr lang="nb-NO" dirty="0">
                <a:solidFill>
                  <a:srgbClr val="202122"/>
                </a:solidFill>
                <a:latin typeface="Arial" panose="020B0604020202020204" pitchFamily="34" charset="0"/>
              </a:rPr>
              <a:t>☐</a:t>
            </a:r>
          </a:p>
          <a:p>
            <a:endParaRPr lang="en-US" dirty="0"/>
          </a:p>
          <a:p>
            <a:endParaRPr lang="nb-NO" dirty="0"/>
          </a:p>
        </p:txBody>
      </p:sp>
    </p:spTree>
    <p:extLst>
      <p:ext uri="{BB962C8B-B14F-4D97-AF65-F5344CB8AC3E}">
        <p14:creationId xmlns:p14="http://schemas.microsoft.com/office/powerpoint/2010/main" val="127814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9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79"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475"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D7976-A226-3148-992B-83B5E525FE3E}"/>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rPr>
              <a:t>Oversikt</a:t>
            </a:r>
            <a:endParaRPr lang="nb-NO">
              <a:solidFill>
                <a:schemeClr val="bg1"/>
              </a:solidFill>
            </a:endParaRP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8302B2B5-5AB7-6550-0792-F8BDA5188CFF}"/>
              </a:ext>
            </a:extLst>
          </p:cNvPr>
          <p:cNvSpPr>
            <a:spLocks noGrp="1"/>
          </p:cNvSpPr>
          <p:nvPr>
            <p:ph idx="1"/>
          </p:nvPr>
        </p:nvSpPr>
        <p:spPr>
          <a:xfrm>
            <a:off x="6234868" y="1130846"/>
            <a:ext cx="5217173" cy="4351338"/>
          </a:xfrm>
        </p:spPr>
        <p:txBody>
          <a:bodyPr>
            <a:normAutofit/>
          </a:bodyPr>
          <a:lstStyle/>
          <a:p>
            <a:r>
              <a:rPr lang="nb-NO" dirty="0">
                <a:solidFill>
                  <a:schemeClr val="bg1"/>
                </a:solidFill>
              </a:rPr>
              <a:t>Bakgrunn</a:t>
            </a:r>
          </a:p>
          <a:p>
            <a:pPr lvl="1"/>
            <a:r>
              <a:rPr lang="nb-NO" dirty="0">
                <a:solidFill>
                  <a:schemeClr val="bg1"/>
                </a:solidFill>
              </a:rPr>
              <a:t>Aktualisering</a:t>
            </a:r>
          </a:p>
          <a:p>
            <a:pPr lvl="1"/>
            <a:r>
              <a:rPr lang="nb-NO" dirty="0">
                <a:solidFill>
                  <a:schemeClr val="bg1"/>
                </a:solidFill>
              </a:rPr>
              <a:t>«Zombie» begrepet klasse og tiltak for å «rede» klasse</a:t>
            </a:r>
          </a:p>
          <a:p>
            <a:r>
              <a:rPr lang="nb-NO" dirty="0">
                <a:solidFill>
                  <a:schemeClr val="bg1"/>
                </a:solidFill>
              </a:rPr>
              <a:t>Hva er klasser egentlig?</a:t>
            </a:r>
          </a:p>
          <a:p>
            <a:pPr lvl="1"/>
            <a:r>
              <a:rPr lang="nb-NO" dirty="0">
                <a:solidFill>
                  <a:schemeClr val="bg1"/>
                </a:solidFill>
              </a:rPr>
              <a:t>Historisk materialisme</a:t>
            </a:r>
          </a:p>
          <a:p>
            <a:r>
              <a:rPr lang="nb-NO" dirty="0">
                <a:solidFill>
                  <a:schemeClr val="bg1"/>
                </a:solidFill>
              </a:rPr>
              <a:t>Fremmedgjøring</a:t>
            </a:r>
          </a:p>
          <a:p>
            <a:endParaRPr lang="nb-NO"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65765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20DF-6A9B-74CC-A2BD-B5246EBF052B}"/>
              </a:ext>
            </a:extLst>
          </p:cNvPr>
          <p:cNvSpPr>
            <a:spLocks noGrp="1"/>
          </p:cNvSpPr>
          <p:nvPr>
            <p:ph type="title"/>
          </p:nvPr>
        </p:nvSpPr>
        <p:spPr>
          <a:xfrm>
            <a:off x="640080" y="325369"/>
            <a:ext cx="4368602" cy="1956841"/>
          </a:xfrm>
        </p:spPr>
        <p:txBody>
          <a:bodyPr anchor="b">
            <a:normAutofit/>
          </a:bodyPr>
          <a:lstStyle/>
          <a:p>
            <a:r>
              <a:rPr lang="nb-NO" sz="5400"/>
              <a:t>Historisk materialisme</a:t>
            </a:r>
          </a:p>
        </p:txBody>
      </p:sp>
      <p:sp>
        <p:nvSpPr>
          <p:cNvPr id="3" name="Content Placeholder 2">
            <a:extLst>
              <a:ext uri="{FF2B5EF4-FFF2-40B4-BE49-F238E27FC236}">
                <a16:creationId xmlns:a16="http://schemas.microsoft.com/office/drawing/2014/main" id="{21ACB726-02FA-A293-C52A-C09D052B4EFC}"/>
              </a:ext>
            </a:extLst>
          </p:cNvPr>
          <p:cNvSpPr>
            <a:spLocks noGrp="1"/>
          </p:cNvSpPr>
          <p:nvPr>
            <p:ph idx="1"/>
          </p:nvPr>
        </p:nvSpPr>
        <p:spPr>
          <a:xfrm>
            <a:off x="640080" y="2872899"/>
            <a:ext cx="4368602" cy="3641444"/>
          </a:xfrm>
        </p:spPr>
        <p:txBody>
          <a:bodyPr>
            <a:normAutofit fontScale="92500" lnSpcReduction="10000"/>
          </a:bodyPr>
          <a:lstStyle/>
          <a:p>
            <a:r>
              <a:rPr lang="nb-NO" sz="4000" dirty="0"/>
              <a:t>Hva er reglene?</a:t>
            </a:r>
          </a:p>
          <a:p>
            <a:r>
              <a:rPr lang="nb-NO" sz="4000" dirty="0"/>
              <a:t>Hva er universell og hva er særegent?</a:t>
            </a:r>
          </a:p>
          <a:p>
            <a:r>
              <a:rPr lang="nb-NO" sz="4000" dirty="0"/>
              <a:t>Uendelige muligheter for samfunnsformer</a:t>
            </a:r>
          </a:p>
          <a:p>
            <a:pPr lvl="1"/>
            <a:r>
              <a:rPr lang="nb-NO" sz="3600" dirty="0"/>
              <a:t>Kan de avgrenses?</a:t>
            </a:r>
          </a:p>
        </p:txBody>
      </p:sp>
      <p:pic>
        <p:nvPicPr>
          <p:cNvPr id="6148" name="Picture 4" descr="image of karl marx">
            <a:extLst>
              <a:ext uri="{FF2B5EF4-FFF2-40B4-BE49-F238E27FC236}">
                <a16:creationId xmlns:a16="http://schemas.microsoft.com/office/drawing/2014/main" id="{318AC941-E50E-1A68-4A98-DFB041D33A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0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0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8" name="Rectangle 92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children kids mosaic coloring book book Creativity activity&#10;&#10;not colored in">
            <a:extLst>
              <a:ext uri="{FF2B5EF4-FFF2-40B4-BE49-F238E27FC236}">
                <a16:creationId xmlns:a16="http://schemas.microsoft.com/office/drawing/2014/main" id="{3DBD826E-443D-2EF2-D724-8F8E4348C1A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102" b="427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74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2" name="Rectangle 102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children kids mosaic coloring book book Creativity activity&#10;&#10;same image as previous slide, but colored in to reveal a dragon">
            <a:extLst>
              <a:ext uri="{FF2B5EF4-FFF2-40B4-BE49-F238E27FC236}">
                <a16:creationId xmlns:a16="http://schemas.microsoft.com/office/drawing/2014/main" id="{380A5113-1B62-07A0-747F-59CD7D04DE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432" b="1003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2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3 boxes&#10;&#10;box 1 on left entitled &quot;working class&quot;.&#10;top left quadrant entitled production containing boxes &quot;exploited labor&quot; and &quot;expropriated labor&quot;&#10;bottom left quadrant entitled outside production with box &quot;reserve labor&quot;&#10;bottom right quadrant entitled &quot;reproduction labor power&quot; with boxes &quot;waged lp reproductive labor&quot; and &quot;unwaged lp reproductive labor&quot;&#10;top right quadrant entitled reproduction capital with boxes &quot;waged capital reproductive labor&quot; and &quot;unwaged capital reproductive labor&quot;&#10;&#10;box on right entitled &quot;capitalist class&quot;&#10;first box entitled &quot;productive capital&quot;. below are 3 boxes with &quot;commercial,&quot; &quot;finance&quot;, and &quot;rentier&quot; capital. these 3 are in another box containing those in the top right quadrant of the working class box and share the label quadrant&#10;&#10;below the &quot;capitalist class&quot; box and outside both boxes is an isolated box entitled &quot;independent producers petit bourgeoisie&quot;">
            <a:extLst>
              <a:ext uri="{FF2B5EF4-FFF2-40B4-BE49-F238E27FC236}">
                <a16:creationId xmlns:a16="http://schemas.microsoft.com/office/drawing/2014/main" id="{3A7A92C1-1FB1-1BFF-7D40-B0382E13CCC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0566" y="643467"/>
            <a:ext cx="8570868" cy="5571065"/>
          </a:xfrm>
          <a:prstGeom prst="rect">
            <a:avLst/>
          </a:prstGeom>
        </p:spPr>
      </p:pic>
    </p:spTree>
    <p:extLst>
      <p:ext uri="{BB962C8B-B14F-4D97-AF65-F5344CB8AC3E}">
        <p14:creationId xmlns:p14="http://schemas.microsoft.com/office/powerpoint/2010/main" val="3479831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CBF4-EEFB-B1BB-9C2C-0103B3D6F065}"/>
              </a:ext>
            </a:extLst>
          </p:cNvPr>
          <p:cNvSpPr>
            <a:spLocks noGrp="1"/>
          </p:cNvSpPr>
          <p:nvPr>
            <p:ph type="title"/>
          </p:nvPr>
        </p:nvSpPr>
        <p:spPr/>
        <p:txBody>
          <a:bodyPr/>
          <a:lstStyle/>
          <a:p>
            <a:r>
              <a:rPr lang="nb-NO" dirty="0"/>
              <a:t>Fremmedgjøringsteori</a:t>
            </a:r>
          </a:p>
        </p:txBody>
      </p:sp>
      <p:sp>
        <p:nvSpPr>
          <p:cNvPr id="3" name="Content Placeholder 2">
            <a:extLst>
              <a:ext uri="{FF2B5EF4-FFF2-40B4-BE49-F238E27FC236}">
                <a16:creationId xmlns:a16="http://schemas.microsoft.com/office/drawing/2014/main" id="{746FFA53-9825-34E1-0091-87E544537EBE}"/>
              </a:ext>
            </a:extLst>
          </p:cNvPr>
          <p:cNvSpPr>
            <a:spLocks noGrp="1"/>
          </p:cNvSpPr>
          <p:nvPr>
            <p:ph idx="1"/>
          </p:nvPr>
        </p:nvSpPr>
        <p:spPr>
          <a:xfrm>
            <a:off x="838200" y="1825625"/>
            <a:ext cx="10515600" cy="1119053"/>
          </a:xfrm>
        </p:spPr>
        <p:txBody>
          <a:bodyPr>
            <a:normAutofit/>
          </a:bodyPr>
          <a:lstStyle/>
          <a:p>
            <a:r>
              <a:rPr lang="nb-NO" sz="2800" dirty="0"/>
              <a:t>Husk! Det er ikke nok å eie kapital—for å være kapitalist må du bruke det for å skape merverdi</a:t>
            </a:r>
          </a:p>
        </p:txBody>
      </p:sp>
      <p:sp>
        <p:nvSpPr>
          <p:cNvPr id="5" name="TextBox 4">
            <a:extLst>
              <a:ext uri="{FF2B5EF4-FFF2-40B4-BE49-F238E27FC236}">
                <a16:creationId xmlns:a16="http://schemas.microsoft.com/office/drawing/2014/main" id="{BAE61721-3246-33E6-B4F0-E1B3EB513439}"/>
              </a:ext>
            </a:extLst>
          </p:cNvPr>
          <p:cNvSpPr txBox="1"/>
          <p:nvPr/>
        </p:nvSpPr>
        <p:spPr>
          <a:xfrm>
            <a:off x="3084921" y="2964260"/>
            <a:ext cx="475722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a:t>“A cotton-spinning jenny is a machine for spinning cotton. It becomes </a:t>
            </a:r>
            <a:r>
              <a:rPr lang="en-US" sz="2000" i="1" dirty="0"/>
              <a:t>capital</a:t>
            </a:r>
            <a:r>
              <a:rPr lang="en-US" sz="2000" dirty="0"/>
              <a:t> only in certain relations… [Money] may only be </a:t>
            </a:r>
            <a:r>
              <a:rPr lang="en-US" sz="2000" i="1" dirty="0"/>
              <a:t>defined</a:t>
            </a:r>
            <a:r>
              <a:rPr lang="en-US" sz="2000" dirty="0"/>
              <a:t> as capital if it is employed, spent, with the aim of </a:t>
            </a:r>
            <a:r>
              <a:rPr lang="en-US" sz="2000" i="1" dirty="0"/>
              <a:t>increasing</a:t>
            </a:r>
            <a:r>
              <a:rPr lang="en-US" sz="2000" dirty="0"/>
              <a:t> it.”</a:t>
            </a:r>
            <a:endParaRPr lang="nb-NO" sz="2000" dirty="0"/>
          </a:p>
        </p:txBody>
      </p:sp>
      <p:pic>
        <p:nvPicPr>
          <p:cNvPr id="8194" name="Picture 2">
            <a:extLst>
              <a:ext uri="{FF2B5EF4-FFF2-40B4-BE49-F238E27FC236}">
                <a16:creationId xmlns:a16="http://schemas.microsoft.com/office/drawing/2014/main" id="{FCE45F22-E4BA-9BFD-CFD1-94639EE1EC4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29" y="2964260"/>
            <a:ext cx="1938992" cy="193899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C0B2337-8FDF-1C50-935D-08AA2168997A}"/>
              </a:ext>
            </a:extLst>
          </p:cNvPr>
          <p:cNvSpPr txBox="1">
            <a:spLocks/>
          </p:cNvSpPr>
          <p:nvPr/>
        </p:nvSpPr>
        <p:spPr>
          <a:xfrm>
            <a:off x="838200" y="5133305"/>
            <a:ext cx="10515600" cy="11190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nb-NO" sz="2800" dirty="0"/>
              <a:t>Kapital er ikke en ressurs, men heller makten til å skape et overskudd ved å utnytte arbeidskraften til arbeiderne.</a:t>
            </a:r>
          </a:p>
        </p:txBody>
      </p:sp>
    </p:spTree>
    <p:extLst>
      <p:ext uri="{BB962C8B-B14F-4D97-AF65-F5344CB8AC3E}">
        <p14:creationId xmlns:p14="http://schemas.microsoft.com/office/powerpoint/2010/main" val="3242731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E95-F10E-D08D-6D03-EF014409A68F}"/>
              </a:ext>
            </a:extLst>
          </p:cNvPr>
          <p:cNvSpPr>
            <a:spLocks noGrp="1"/>
          </p:cNvSpPr>
          <p:nvPr>
            <p:ph type="title"/>
          </p:nvPr>
        </p:nvSpPr>
        <p:spPr/>
        <p:txBody>
          <a:bodyPr/>
          <a:lstStyle/>
          <a:p>
            <a:r>
              <a:rPr lang="nb-NO" dirty="0"/>
              <a:t>Fremmedgjørings to moment</a:t>
            </a:r>
          </a:p>
        </p:txBody>
      </p:sp>
      <p:sp>
        <p:nvSpPr>
          <p:cNvPr id="3" name="Content Placeholder 2">
            <a:extLst>
              <a:ext uri="{FF2B5EF4-FFF2-40B4-BE49-F238E27FC236}">
                <a16:creationId xmlns:a16="http://schemas.microsoft.com/office/drawing/2014/main" id="{33124179-2E63-C7E9-A760-AFEEDCBC16C6}"/>
              </a:ext>
            </a:extLst>
          </p:cNvPr>
          <p:cNvSpPr>
            <a:spLocks noGrp="1"/>
          </p:cNvSpPr>
          <p:nvPr>
            <p:ph idx="1"/>
          </p:nvPr>
        </p:nvSpPr>
        <p:spPr>
          <a:xfrm>
            <a:off x="646111" y="1853248"/>
            <a:ext cx="10201997" cy="4195481"/>
          </a:xfrm>
        </p:spPr>
        <p:txBody>
          <a:bodyPr>
            <a:normAutofit/>
          </a:bodyPr>
          <a:lstStyle/>
          <a:p>
            <a:r>
              <a:rPr lang="nb-NO" sz="2800" dirty="0" err="1"/>
              <a:t>Appropriation</a:t>
            </a:r>
            <a:r>
              <a:rPr lang="nb-NO" sz="2800" dirty="0"/>
              <a:t>: Når man har først solgt arbeidskraften, så har kapitalisten rett til å disponere over alt du produserer</a:t>
            </a:r>
          </a:p>
          <a:p>
            <a:pPr lvl="1"/>
            <a:r>
              <a:rPr lang="nb-NO" sz="2400" dirty="0"/>
              <a:t>Med andre ord: arbeidet og produktene det skaper er </a:t>
            </a:r>
            <a:r>
              <a:rPr lang="nb-NO" sz="2400" i="1" dirty="0"/>
              <a:t>tilegnet</a:t>
            </a:r>
            <a:r>
              <a:rPr lang="nb-NO" sz="2400" dirty="0"/>
              <a:t> </a:t>
            </a:r>
            <a:r>
              <a:rPr lang="nb-NO" sz="2400" i="1" dirty="0"/>
              <a:t>som privat eiendom</a:t>
            </a:r>
            <a:endParaRPr lang="nb-NO" sz="2400" dirty="0"/>
          </a:p>
          <a:p>
            <a:r>
              <a:rPr lang="nb-NO" sz="2800" dirty="0" err="1"/>
              <a:t>Capitalization</a:t>
            </a:r>
            <a:r>
              <a:rPr lang="nb-NO" sz="2800" dirty="0"/>
              <a:t>: For å fortsette som kapitalist, må en del av overskuddet investeres i samme prosess på nytt</a:t>
            </a:r>
          </a:p>
          <a:p>
            <a:pPr lvl="1"/>
            <a:r>
              <a:rPr lang="nb-NO" sz="2400" dirty="0"/>
              <a:t>Med andre ord: arbeidet og produktene det skaper blir </a:t>
            </a:r>
            <a:r>
              <a:rPr lang="nb-NO" sz="2400" i="1" dirty="0"/>
              <a:t>transformert til kapital</a:t>
            </a:r>
            <a:endParaRPr lang="nb-NO" sz="2400" dirty="0"/>
          </a:p>
        </p:txBody>
      </p:sp>
    </p:spTree>
    <p:extLst>
      <p:ext uri="{BB962C8B-B14F-4D97-AF65-F5344CB8AC3E}">
        <p14:creationId xmlns:p14="http://schemas.microsoft.com/office/powerpoint/2010/main" val="1319892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7A5A-71C2-281B-B70F-6B0DD04E9E62}"/>
              </a:ext>
            </a:extLst>
          </p:cNvPr>
          <p:cNvSpPr>
            <a:spLocks noGrp="1"/>
          </p:cNvSpPr>
          <p:nvPr>
            <p:ph type="title"/>
          </p:nvPr>
        </p:nvSpPr>
        <p:spPr/>
        <p:txBody>
          <a:bodyPr/>
          <a:lstStyle/>
          <a:p>
            <a:r>
              <a:rPr lang="nb-NO" dirty="0"/>
              <a:t>Fremmedgjøring</a:t>
            </a:r>
          </a:p>
        </p:txBody>
      </p:sp>
      <p:sp>
        <p:nvSpPr>
          <p:cNvPr id="3" name="Content Placeholder 2">
            <a:extLst>
              <a:ext uri="{FF2B5EF4-FFF2-40B4-BE49-F238E27FC236}">
                <a16:creationId xmlns:a16="http://schemas.microsoft.com/office/drawing/2014/main" id="{A5FD73E1-B600-781B-2A13-54910D933B3A}"/>
              </a:ext>
            </a:extLst>
          </p:cNvPr>
          <p:cNvSpPr>
            <a:spLocks noGrp="1"/>
          </p:cNvSpPr>
          <p:nvPr>
            <p:ph idx="1"/>
          </p:nvPr>
        </p:nvSpPr>
        <p:spPr/>
        <p:txBody>
          <a:bodyPr/>
          <a:lstStyle/>
          <a:p>
            <a:r>
              <a:rPr lang="nb-NO" dirty="0"/>
              <a:t>Det handler ikke bare om at kapitalistene tilegner arbeidskraft…</a:t>
            </a:r>
            <a:br>
              <a:rPr lang="nb-NO" dirty="0"/>
            </a:br>
            <a:r>
              <a:rPr lang="nb-NO" dirty="0"/>
              <a:t>Dette er jo slik det var under føydalismen</a:t>
            </a:r>
          </a:p>
          <a:p>
            <a:r>
              <a:rPr lang="nb-NO" dirty="0"/>
              <a:t>Det som er spesielt med kapitalismen er at:</a:t>
            </a:r>
          </a:p>
          <a:p>
            <a:pPr lvl="1"/>
            <a:r>
              <a:rPr lang="nb-NO" dirty="0"/>
              <a:t>Det å samle 100 arbeidere sammen skaper mer verdi enn 100 arbeidere som jobber hver for seg</a:t>
            </a:r>
          </a:p>
          <a:p>
            <a:pPr lvl="1"/>
            <a:r>
              <a:rPr lang="nb-NO" dirty="0"/>
              <a:t>Alt som tidligere ble utviklet som felles kunnskap er nå også presset inn i kapitalismens logikk</a:t>
            </a:r>
          </a:p>
          <a:p>
            <a:pPr lvl="1"/>
            <a:r>
              <a:rPr lang="nb-NO" dirty="0"/>
              <a:t>Det er ikke hovedsakelig utnyttelse som er problemet—det er at menneskeheten blir fratatt sin evne til å rå over sin egen framtid—også kapitalistene!</a:t>
            </a:r>
          </a:p>
        </p:txBody>
      </p:sp>
    </p:spTree>
    <p:extLst>
      <p:ext uri="{BB962C8B-B14F-4D97-AF65-F5344CB8AC3E}">
        <p14:creationId xmlns:p14="http://schemas.microsoft.com/office/powerpoint/2010/main" val="2921303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 name="Picture 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 name="Oval 10">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 name="Picture 14">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 name="Rectangle 16">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6AC04C-2F1C-DB8D-F9AF-C0D23051ED31}"/>
              </a:ext>
            </a:extLst>
          </p:cNvPr>
          <p:cNvSpPr>
            <a:spLocks noGrp="1"/>
          </p:cNvSpPr>
          <p:nvPr>
            <p:ph type="title"/>
          </p:nvPr>
        </p:nvSpPr>
        <p:spPr>
          <a:xfrm>
            <a:off x="4654295" y="1266958"/>
            <a:ext cx="6808362" cy="4528457"/>
          </a:xfrm>
        </p:spPr>
        <p:txBody>
          <a:bodyPr vert="horz" lIns="91440" tIns="45720" rIns="91440" bIns="45720" rtlCol="0" anchor="ctr">
            <a:normAutofit/>
          </a:bodyPr>
          <a:lstStyle/>
          <a:p>
            <a:r>
              <a:rPr lang="en-US" sz="7200" b="0" i="0" kern="1200" dirty="0">
                <a:solidFill>
                  <a:schemeClr val="tx2"/>
                </a:solidFill>
                <a:latin typeface="+mj-lt"/>
                <a:ea typeface="+mj-ea"/>
                <a:cs typeface="+mj-cs"/>
              </a:rPr>
              <a:t>Takk for meg!</a:t>
            </a:r>
          </a:p>
        </p:txBody>
      </p:sp>
    </p:spTree>
    <p:extLst>
      <p:ext uri="{BB962C8B-B14F-4D97-AF65-F5344CB8AC3E}">
        <p14:creationId xmlns:p14="http://schemas.microsoft.com/office/powerpoint/2010/main" val="2889733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image of carl sagan">
            <a:extLst>
              <a:ext uri="{FF2B5EF4-FFF2-40B4-BE49-F238E27FC236}">
                <a16:creationId xmlns:a16="http://schemas.microsoft.com/office/drawing/2014/main" id="{F006030F-0437-895B-1CF1-FC325AA65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73"/>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612549B-E1C4-99EF-1D2A-F76615884DCD}"/>
              </a:ext>
            </a:extLst>
          </p:cNvPr>
          <p:cNvSpPr>
            <a:spLocks noGrp="1"/>
          </p:cNvSpPr>
          <p:nvPr>
            <p:ph idx="1"/>
          </p:nvPr>
        </p:nvSpPr>
        <p:spPr>
          <a:xfrm>
            <a:off x="6571282" y="507570"/>
            <a:ext cx="5346914" cy="5842860"/>
          </a:xfrm>
        </p:spPr>
        <p:txBody>
          <a:bodyPr anchor="t">
            <a:normAutofit fontScale="92500"/>
          </a:bodyPr>
          <a:lstStyle/>
          <a:p>
            <a:pPr marL="0" indent="0">
              <a:buNone/>
            </a:pPr>
            <a:r>
              <a:rPr lang="en-US" b="0" i="0" u="none" strike="noStrike" baseline="0" dirty="0">
                <a:latin typeface="Times New Roman" panose="02020603050405020304" pitchFamily="18" charset="0"/>
              </a:rPr>
              <a:t>“I cannot tell you what an extraterrestrial being would look like. I am terribly limited by the fact that I know only one kind of life, life on earth. Some people – science fiction writers and artists, for instance – have speculated on what other beings might be like. I am skeptical about most of those extraterrestrial visions… I do not think life anywhere else would look very much like a reptile, or an insect or a human – even with such minor cosmetic adjustments as green skin, pointy ears and antennae. But if you pressed me, </a:t>
            </a:r>
            <a:r>
              <a:rPr lang="en-US" b="0" i="1" u="none" strike="noStrike" baseline="0" dirty="0">
                <a:latin typeface="Times New Roman" panose="02020603050405020304" pitchFamily="18" charset="0"/>
              </a:rPr>
              <a:t>I could try </a:t>
            </a:r>
            <a:r>
              <a:rPr lang="en-US" b="0" i="0" u="none" strike="noStrike" baseline="0" dirty="0">
                <a:latin typeface="Times New Roman" panose="02020603050405020304" pitchFamily="18" charset="0"/>
              </a:rPr>
              <a:t>to imagine something rather different.”</a:t>
            </a:r>
            <a:endParaRPr lang="nb-NO" dirty="0"/>
          </a:p>
        </p:txBody>
      </p:sp>
    </p:spTree>
    <p:extLst>
      <p:ext uri="{BB962C8B-B14F-4D97-AF65-F5344CB8AC3E}">
        <p14:creationId xmlns:p14="http://schemas.microsoft.com/office/powerpoint/2010/main" val="43090938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videoplayback" descr="clip from carl sagan's original cosmos tv series containing artist renditions of his jupiterians">
            <a:hlinkClick r:id="" action="ppaction://media"/>
            <a:extLst>
              <a:ext uri="{FF2B5EF4-FFF2-40B4-BE49-F238E27FC236}">
                <a16:creationId xmlns:a16="http://schemas.microsoft.com/office/drawing/2014/main" id="{0E7E83A9-F9AB-7270-168F-2149EB2EE5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0"/>
            <a:ext cx="9143999" cy="6857999"/>
          </a:xfrm>
          <a:prstGeom prst="rect">
            <a:avLst/>
          </a:prstGeom>
        </p:spPr>
      </p:pic>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3907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05E1-9CD0-65F2-416C-D2CD38FB03C3}"/>
              </a:ext>
            </a:extLst>
          </p:cNvPr>
          <p:cNvSpPr>
            <a:spLocks noGrp="1"/>
          </p:cNvSpPr>
          <p:nvPr>
            <p:ph type="title"/>
          </p:nvPr>
        </p:nvSpPr>
        <p:spPr/>
        <p:txBody>
          <a:bodyPr/>
          <a:lstStyle/>
          <a:p>
            <a:r>
              <a:rPr lang="nb-NO" dirty="0"/>
              <a:t>Aktualisering</a:t>
            </a:r>
          </a:p>
        </p:txBody>
      </p:sp>
      <p:sp>
        <p:nvSpPr>
          <p:cNvPr id="3" name="Content Placeholder 2">
            <a:extLst>
              <a:ext uri="{FF2B5EF4-FFF2-40B4-BE49-F238E27FC236}">
                <a16:creationId xmlns:a16="http://schemas.microsoft.com/office/drawing/2014/main" id="{EE35E75D-6D7B-4BE2-E56D-00BF41BE4135}"/>
              </a:ext>
            </a:extLst>
          </p:cNvPr>
          <p:cNvSpPr>
            <a:spLocks noGrp="1"/>
          </p:cNvSpPr>
          <p:nvPr>
            <p:ph idx="1"/>
          </p:nvPr>
        </p:nvSpPr>
        <p:spPr>
          <a:xfrm>
            <a:off x="838200" y="1825625"/>
            <a:ext cx="10515600" cy="1036328"/>
          </a:xfrm>
        </p:spPr>
        <p:txBody>
          <a:bodyPr/>
          <a:lstStyle/>
          <a:p>
            <a:r>
              <a:rPr lang="nb-NO" dirty="0"/>
              <a:t>«</a:t>
            </a:r>
            <a:r>
              <a:rPr lang="nb-NO" dirty="0" err="1"/>
              <a:t>Alienation</a:t>
            </a:r>
            <a:r>
              <a:rPr lang="nb-NO" dirty="0"/>
              <a:t>», eller «fremmedgjøringsteori», er ofte avskrevet fordi det anses som en del av Marx sin «umoden» fase.</a:t>
            </a:r>
          </a:p>
          <a:p>
            <a:endParaRPr lang="nb-NO" dirty="0"/>
          </a:p>
        </p:txBody>
      </p:sp>
      <p:graphicFrame>
        <p:nvGraphicFramePr>
          <p:cNvPr id="5" name="Diagram 4">
            <a:extLst>
              <a:ext uri="{FF2B5EF4-FFF2-40B4-BE49-F238E27FC236}">
                <a16:creationId xmlns:a16="http://schemas.microsoft.com/office/drawing/2014/main" id="{E350A734-62A8-B1ED-B33E-93888CF33CE6}"/>
              </a:ext>
            </a:extLst>
          </p:cNvPr>
          <p:cNvGraphicFramePr/>
          <p:nvPr>
            <p:extLst>
              <p:ext uri="{D42A27DB-BD31-4B8C-83A1-F6EECF244321}">
                <p14:modId xmlns:p14="http://schemas.microsoft.com/office/powerpoint/2010/main" val="4284423363"/>
              </p:ext>
            </p:extLst>
          </p:nvPr>
        </p:nvGraphicFramePr>
        <p:xfrm>
          <a:off x="950026" y="2861953"/>
          <a:ext cx="10628416" cy="363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7880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creengrab from rick and morty&#10;blue alien with target-shaped nipples, proudly revealing his chest by taking his shirt off">
            <a:extLst>
              <a:ext uri="{FF2B5EF4-FFF2-40B4-BE49-F238E27FC236}">
                <a16:creationId xmlns:a16="http://schemas.microsoft.com/office/drawing/2014/main" id="{7DAE3BA8-716B-760D-88A8-4B39CFC966FB}"/>
              </a:ext>
            </a:extLst>
          </p:cNvPr>
          <p:cNvPicPr>
            <a:picLocks noChangeAspect="1"/>
          </p:cNvPicPr>
          <p:nvPr/>
        </p:nvPicPr>
        <p:blipFill rotWithShape="1">
          <a:blip r:embed="rId3">
            <a:extLst>
              <a:ext uri="{28A0092B-C50C-407E-A947-70E740481C1C}">
                <a14:useLocalDpi xmlns:a14="http://schemas.microsoft.com/office/drawing/2010/main" val="0"/>
              </a:ext>
            </a:extLst>
          </a:blip>
          <a:srcRect l="1882" r="2356" b="1"/>
          <a:stretch/>
        </p:blipFill>
        <p:spPr>
          <a:xfrm>
            <a:off x="20" y="1"/>
            <a:ext cx="4348715" cy="2164321"/>
          </a:xfrm>
          <a:prstGeom prst="rect">
            <a:avLst/>
          </a:prstGeom>
        </p:spPr>
      </p:pic>
      <p:pic>
        <p:nvPicPr>
          <p:cNvPr id="7" name="Picture 6" descr="screen grab from rick and morty&#10;blue alien with cone-shaped nipples, yelling with shirt in hand">
            <a:extLst>
              <a:ext uri="{FF2B5EF4-FFF2-40B4-BE49-F238E27FC236}">
                <a16:creationId xmlns:a16="http://schemas.microsoft.com/office/drawing/2014/main" id="{5A19FDDA-792A-63BD-4F90-D19AB6C20D38}"/>
              </a:ext>
            </a:extLst>
          </p:cNvPr>
          <p:cNvPicPr>
            <a:picLocks noChangeAspect="1"/>
          </p:cNvPicPr>
          <p:nvPr/>
        </p:nvPicPr>
        <p:blipFill rotWithShape="1">
          <a:blip r:embed="rId4">
            <a:extLst>
              <a:ext uri="{28A0092B-C50C-407E-A947-70E740481C1C}">
                <a14:useLocalDpi xmlns:a14="http://schemas.microsoft.com/office/drawing/2010/main" val="0"/>
              </a:ext>
            </a:extLst>
          </a:blip>
          <a:srcRect l="4721" r="-4" b="-4"/>
          <a:stretch/>
        </p:blipFill>
        <p:spPr>
          <a:xfrm>
            <a:off x="20" y="2342320"/>
            <a:ext cx="4348715" cy="2164321"/>
          </a:xfrm>
          <a:prstGeom prst="rect">
            <a:avLst/>
          </a:prstGeom>
        </p:spPr>
      </p:pic>
      <p:pic>
        <p:nvPicPr>
          <p:cNvPr id="9" name="Picture 8" descr="screengrab from rick and morty&#10;&#10;fully clothed blue alien running in front of a crowd while cheering with his hands in the air">
            <a:extLst>
              <a:ext uri="{FF2B5EF4-FFF2-40B4-BE49-F238E27FC236}">
                <a16:creationId xmlns:a16="http://schemas.microsoft.com/office/drawing/2014/main" id="{B9391A16-D6B6-FF56-5ACD-F317D2678F4D}"/>
              </a:ext>
            </a:extLst>
          </p:cNvPr>
          <p:cNvPicPr>
            <a:picLocks noChangeAspect="1"/>
          </p:cNvPicPr>
          <p:nvPr/>
        </p:nvPicPr>
        <p:blipFill rotWithShape="1">
          <a:blip r:embed="rId5">
            <a:extLst>
              <a:ext uri="{28A0092B-C50C-407E-A947-70E740481C1C}">
                <a14:useLocalDpi xmlns:a14="http://schemas.microsoft.com/office/drawing/2010/main" val="0"/>
              </a:ext>
            </a:extLst>
          </a:blip>
          <a:srcRect r="4238" b="1"/>
          <a:stretch/>
        </p:blipFill>
        <p:spPr>
          <a:xfrm>
            <a:off x="20" y="4693680"/>
            <a:ext cx="4348715" cy="2164321"/>
          </a:xfrm>
          <a:prstGeom prst="rect">
            <a:avLst/>
          </a:prstGeom>
        </p:spPr>
      </p:pic>
      <p:sp>
        <p:nvSpPr>
          <p:cNvPr id="11" name="TextBox 10">
            <a:extLst>
              <a:ext uri="{FF2B5EF4-FFF2-40B4-BE49-F238E27FC236}">
                <a16:creationId xmlns:a16="http://schemas.microsoft.com/office/drawing/2014/main" id="{DA32DFC3-63F0-E519-FDAE-98D51CCD9282}"/>
              </a:ext>
            </a:extLst>
          </p:cNvPr>
          <p:cNvSpPr txBox="1"/>
          <p:nvPr/>
        </p:nvSpPr>
        <p:spPr>
          <a:xfrm>
            <a:off x="4462153" y="63418"/>
            <a:ext cx="7223166"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000" dirty="0"/>
              <a:t>My name is Ron Benson. I’m an electrical engineer, and as you can see from my flat, concentric nipple rings, I’m part of this planet’s top race!</a:t>
            </a:r>
          </a:p>
        </p:txBody>
      </p:sp>
      <p:sp>
        <p:nvSpPr>
          <p:cNvPr id="14" name="TextBox 13">
            <a:extLst>
              <a:ext uri="{FF2B5EF4-FFF2-40B4-BE49-F238E27FC236}">
                <a16:creationId xmlns:a16="http://schemas.microsoft.com/office/drawing/2014/main" id="{88B17000-94A1-AE47-BB51-7611EEFC764E}"/>
              </a:ext>
            </a:extLst>
          </p:cNvPr>
          <p:cNvSpPr txBox="1"/>
          <p:nvPr/>
        </p:nvSpPr>
        <p:spPr>
          <a:xfrm>
            <a:off x="4462153" y="2342320"/>
            <a:ext cx="7223166"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000" dirty="0"/>
              <a:t>I’m Daryl Jefferson, a landscaper. And I’ll be damned if that ripple-nipple race is superior! The cone-nipple people rule this world!</a:t>
            </a:r>
          </a:p>
        </p:txBody>
      </p:sp>
      <p:sp>
        <p:nvSpPr>
          <p:cNvPr id="19" name="TextBox 18">
            <a:extLst>
              <a:ext uri="{FF2B5EF4-FFF2-40B4-BE49-F238E27FC236}">
                <a16:creationId xmlns:a16="http://schemas.microsoft.com/office/drawing/2014/main" id="{9BBCAA11-8ABE-B582-58A0-CDFACC587038}"/>
              </a:ext>
            </a:extLst>
          </p:cNvPr>
          <p:cNvSpPr txBox="1"/>
          <p:nvPr/>
        </p:nvSpPr>
        <p:spPr>
          <a:xfrm>
            <a:off x="4462153" y="4713089"/>
            <a:ext cx="1903021"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dirty="0"/>
              <a:t>Race war!</a:t>
            </a:r>
          </a:p>
        </p:txBody>
      </p:sp>
    </p:spTree>
    <p:extLst>
      <p:ext uri="{BB962C8B-B14F-4D97-AF65-F5344CB8AC3E}">
        <p14:creationId xmlns:p14="http://schemas.microsoft.com/office/powerpoint/2010/main" val="2563052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5BD5-4D61-9A85-8B80-89D904B4A5CA}"/>
              </a:ext>
            </a:extLst>
          </p:cNvPr>
          <p:cNvSpPr>
            <a:spLocks noGrp="1"/>
          </p:cNvSpPr>
          <p:nvPr>
            <p:ph type="title"/>
          </p:nvPr>
        </p:nvSpPr>
        <p:spPr>
          <a:xfrm>
            <a:off x="594360" y="999066"/>
            <a:ext cx="6465757" cy="5091219"/>
          </a:xfrm>
        </p:spPr>
        <p:txBody>
          <a:bodyPr vert="horz" lIns="91440" tIns="45720" rIns="91440" bIns="45720" rtlCol="0" anchor="ctr">
            <a:noAutofit/>
          </a:bodyPr>
          <a:lstStyle/>
          <a:p>
            <a:r>
              <a:rPr lang="en-US" sz="2400" kern="1200" dirty="0">
                <a:solidFill>
                  <a:schemeClr val="tx1"/>
                </a:solidFill>
                <a:latin typeface="+mj-lt"/>
                <a:ea typeface="+mj-ea"/>
                <a:cs typeface="+mj-cs"/>
              </a:rPr>
              <a:t>“Where they differ is in the theoretical elaboration and specification of the implications of this common set of criteria: the Marxist model sees two causal paths being systematically generated by these relations—one operating through market exchanges and the other through the process of production itself—whereas the Weberian model traces only one causal path; and the Marxist model elaborates the mechanisms of these causal paths; in terms of exploitation and domination as well as bargaining capacity within exchange, whereas the Weberian model only deals with the bargaining within exchange. In a sense, then, the Weberian strategy of class analysis is nested within the Marxist model.”</a:t>
            </a:r>
          </a:p>
        </p:txBody>
      </p:sp>
      <p:pic>
        <p:nvPicPr>
          <p:cNvPr id="5" name="Picture 4" descr="picture of erik olin wright">
            <a:extLst>
              <a:ext uri="{FF2B5EF4-FFF2-40B4-BE49-F238E27FC236}">
                <a16:creationId xmlns:a16="http://schemas.microsoft.com/office/drawing/2014/main" id="{A4E6CA05-11C6-33AD-A5AC-78A34F45F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645" y="1012349"/>
            <a:ext cx="3156709" cy="4758858"/>
          </a:xfrm>
          <a:prstGeom prst="rect">
            <a:avLst/>
          </a:prstGeom>
        </p:spPr>
      </p:pic>
    </p:spTree>
    <p:extLst>
      <p:ext uri="{BB962C8B-B14F-4D97-AF65-F5344CB8AC3E}">
        <p14:creationId xmlns:p14="http://schemas.microsoft.com/office/powerpoint/2010/main" val="180463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1FAD-0761-D1F8-A0FF-E42E5204B0DD}"/>
              </a:ext>
            </a:extLst>
          </p:cNvPr>
          <p:cNvSpPr>
            <a:spLocks noGrp="1"/>
          </p:cNvSpPr>
          <p:nvPr>
            <p:ph type="title"/>
          </p:nvPr>
        </p:nvSpPr>
        <p:spPr/>
        <p:txBody>
          <a:bodyPr/>
          <a:lstStyle/>
          <a:p>
            <a:r>
              <a:rPr lang="nb-NO" dirty="0"/>
              <a:t>Når «Marx» staves som «Weber»</a:t>
            </a:r>
          </a:p>
        </p:txBody>
      </p:sp>
      <p:graphicFrame>
        <p:nvGraphicFramePr>
          <p:cNvPr id="4" name="Diagram 3">
            <a:extLst>
              <a:ext uri="{FF2B5EF4-FFF2-40B4-BE49-F238E27FC236}">
                <a16:creationId xmlns:a16="http://schemas.microsoft.com/office/drawing/2014/main" id="{70DEC7E8-6411-FCAD-DBE2-5336C6303F8E}"/>
              </a:ext>
            </a:extLst>
          </p:cNvPr>
          <p:cNvGraphicFramePr/>
          <p:nvPr>
            <p:extLst>
              <p:ext uri="{D42A27DB-BD31-4B8C-83A1-F6EECF244321}">
                <p14:modId xmlns:p14="http://schemas.microsoft.com/office/powerpoint/2010/main" val="4247356024"/>
              </p:ext>
            </p:extLst>
          </p:nvPr>
        </p:nvGraphicFramePr>
        <p:xfrm>
          <a:off x="2232678" y="487916"/>
          <a:ext cx="8128000" cy="3570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58A962C1-F6A4-FDA3-CC41-7BCB1F252418}"/>
              </a:ext>
            </a:extLst>
          </p:cNvPr>
          <p:cNvGrpSpPr/>
          <p:nvPr/>
        </p:nvGrpSpPr>
        <p:grpSpPr>
          <a:xfrm>
            <a:off x="2197053" y="3796899"/>
            <a:ext cx="8135565" cy="2712458"/>
            <a:chOff x="1514974" y="3370087"/>
            <a:chExt cx="8135565" cy="2712458"/>
          </a:xfrm>
        </p:grpSpPr>
        <p:sp>
          <p:nvSpPr>
            <p:cNvPr id="8" name="Freeform: Shape 7">
              <a:extLst>
                <a:ext uri="{FF2B5EF4-FFF2-40B4-BE49-F238E27FC236}">
                  <a16:creationId xmlns:a16="http://schemas.microsoft.com/office/drawing/2014/main" id="{57D5BF71-B938-FBFB-4F83-FF38B43CF5E9}"/>
                </a:ext>
              </a:extLst>
            </p:cNvPr>
            <p:cNvSpPr/>
            <p:nvPr/>
          </p:nvSpPr>
          <p:spPr>
            <a:xfrm>
              <a:off x="1514974" y="4040289"/>
              <a:ext cx="1443110" cy="1061344"/>
            </a:xfrm>
            <a:custGeom>
              <a:avLst/>
              <a:gdLst>
                <a:gd name="connsiteX0" fmla="*/ 0 w 1125294"/>
                <a:gd name="connsiteY0" fmla="*/ 99651 h 996510"/>
                <a:gd name="connsiteX1" fmla="*/ 99651 w 1125294"/>
                <a:gd name="connsiteY1" fmla="*/ 0 h 996510"/>
                <a:gd name="connsiteX2" fmla="*/ 1025643 w 1125294"/>
                <a:gd name="connsiteY2" fmla="*/ 0 h 996510"/>
                <a:gd name="connsiteX3" fmla="*/ 1125294 w 1125294"/>
                <a:gd name="connsiteY3" fmla="*/ 99651 h 996510"/>
                <a:gd name="connsiteX4" fmla="*/ 1125294 w 1125294"/>
                <a:gd name="connsiteY4" fmla="*/ 896859 h 996510"/>
                <a:gd name="connsiteX5" fmla="*/ 1025643 w 1125294"/>
                <a:gd name="connsiteY5" fmla="*/ 996510 h 996510"/>
                <a:gd name="connsiteX6" fmla="*/ 99651 w 1125294"/>
                <a:gd name="connsiteY6" fmla="*/ 996510 h 996510"/>
                <a:gd name="connsiteX7" fmla="*/ 0 w 1125294"/>
                <a:gd name="connsiteY7" fmla="*/ 896859 h 996510"/>
                <a:gd name="connsiteX8" fmla="*/ 0 w 1125294"/>
                <a:gd name="connsiteY8" fmla="*/ 99651 h 9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294" h="996510">
                  <a:moveTo>
                    <a:pt x="0" y="99651"/>
                  </a:moveTo>
                  <a:cubicBezTo>
                    <a:pt x="0" y="44615"/>
                    <a:pt x="44615" y="0"/>
                    <a:pt x="99651" y="0"/>
                  </a:cubicBezTo>
                  <a:lnTo>
                    <a:pt x="1025643" y="0"/>
                  </a:lnTo>
                  <a:cubicBezTo>
                    <a:pt x="1080679" y="0"/>
                    <a:pt x="1125294" y="44615"/>
                    <a:pt x="1125294" y="99651"/>
                  </a:cubicBezTo>
                  <a:lnTo>
                    <a:pt x="1125294" y="896859"/>
                  </a:lnTo>
                  <a:cubicBezTo>
                    <a:pt x="1125294" y="951895"/>
                    <a:pt x="1080679" y="996510"/>
                    <a:pt x="1025643" y="996510"/>
                  </a:cubicBezTo>
                  <a:lnTo>
                    <a:pt x="99651" y="996510"/>
                  </a:lnTo>
                  <a:cubicBezTo>
                    <a:pt x="44615" y="996510"/>
                    <a:pt x="0" y="951895"/>
                    <a:pt x="0" y="896859"/>
                  </a:cubicBezTo>
                  <a:lnTo>
                    <a:pt x="0" y="996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27" tIns="82527" rIns="82527" bIns="82527" numCol="1" spcCol="1270" anchor="ctr" anchorCtr="0">
              <a:noAutofit/>
            </a:bodyPr>
            <a:lstStyle/>
            <a:p>
              <a:pPr marL="0" lvl="0" indent="0" algn="ctr" defTabSz="622300">
                <a:lnSpc>
                  <a:spcPct val="90000"/>
                </a:lnSpc>
                <a:spcBef>
                  <a:spcPct val="0"/>
                </a:spcBef>
                <a:spcAft>
                  <a:spcPct val="35000"/>
                </a:spcAft>
                <a:buNone/>
              </a:pPr>
              <a:r>
                <a:rPr lang="nb-NO" sz="1400" kern="1200" dirty="0"/>
                <a:t>Forhold til økonomiske ressurser</a:t>
              </a:r>
            </a:p>
          </p:txBody>
        </p:sp>
        <p:sp>
          <p:nvSpPr>
            <p:cNvPr id="9" name="Freeform: Shape 8">
              <a:extLst>
                <a:ext uri="{FF2B5EF4-FFF2-40B4-BE49-F238E27FC236}">
                  <a16:creationId xmlns:a16="http://schemas.microsoft.com/office/drawing/2014/main" id="{59073BB2-B260-4F96-D567-2641CE394408}"/>
                </a:ext>
              </a:extLst>
            </p:cNvPr>
            <p:cNvSpPr/>
            <p:nvPr/>
          </p:nvSpPr>
          <p:spPr>
            <a:xfrm rot="20112891">
              <a:off x="3139453" y="3962860"/>
              <a:ext cx="687598" cy="253676"/>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10" name="Freeform: Shape 9">
              <a:extLst>
                <a:ext uri="{FF2B5EF4-FFF2-40B4-BE49-F238E27FC236}">
                  <a16:creationId xmlns:a16="http://schemas.microsoft.com/office/drawing/2014/main" id="{337E6AE8-EDDA-A03E-97C5-DFC2B0888434}"/>
                </a:ext>
              </a:extLst>
            </p:cNvPr>
            <p:cNvSpPr/>
            <p:nvPr/>
          </p:nvSpPr>
          <p:spPr>
            <a:xfrm>
              <a:off x="3966972" y="3441960"/>
              <a:ext cx="1598844" cy="1025206"/>
            </a:xfrm>
            <a:custGeom>
              <a:avLst/>
              <a:gdLst>
                <a:gd name="connsiteX0" fmla="*/ 0 w 1332087"/>
                <a:gd name="connsiteY0" fmla="*/ 102521 h 1025206"/>
                <a:gd name="connsiteX1" fmla="*/ 102521 w 1332087"/>
                <a:gd name="connsiteY1" fmla="*/ 0 h 1025206"/>
                <a:gd name="connsiteX2" fmla="*/ 1229566 w 1332087"/>
                <a:gd name="connsiteY2" fmla="*/ 0 h 1025206"/>
                <a:gd name="connsiteX3" fmla="*/ 1332087 w 1332087"/>
                <a:gd name="connsiteY3" fmla="*/ 102521 h 1025206"/>
                <a:gd name="connsiteX4" fmla="*/ 1332087 w 1332087"/>
                <a:gd name="connsiteY4" fmla="*/ 922685 h 1025206"/>
                <a:gd name="connsiteX5" fmla="*/ 1229566 w 1332087"/>
                <a:gd name="connsiteY5" fmla="*/ 1025206 h 1025206"/>
                <a:gd name="connsiteX6" fmla="*/ 102521 w 1332087"/>
                <a:gd name="connsiteY6" fmla="*/ 1025206 h 1025206"/>
                <a:gd name="connsiteX7" fmla="*/ 0 w 1332087"/>
                <a:gd name="connsiteY7" fmla="*/ 922685 h 1025206"/>
                <a:gd name="connsiteX8" fmla="*/ 0 w 1332087"/>
                <a:gd name="connsiteY8" fmla="*/ 102521 h 10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087" h="1025206">
                  <a:moveTo>
                    <a:pt x="0" y="102521"/>
                  </a:moveTo>
                  <a:cubicBezTo>
                    <a:pt x="0" y="45900"/>
                    <a:pt x="45900" y="0"/>
                    <a:pt x="102521" y="0"/>
                  </a:cubicBezTo>
                  <a:lnTo>
                    <a:pt x="1229566" y="0"/>
                  </a:lnTo>
                  <a:cubicBezTo>
                    <a:pt x="1286187" y="0"/>
                    <a:pt x="1332087" y="45900"/>
                    <a:pt x="1332087" y="102521"/>
                  </a:cubicBezTo>
                  <a:lnTo>
                    <a:pt x="1332087" y="922685"/>
                  </a:lnTo>
                  <a:cubicBezTo>
                    <a:pt x="1332087" y="979306"/>
                    <a:pt x="1286187" y="1025206"/>
                    <a:pt x="1229566" y="1025206"/>
                  </a:cubicBezTo>
                  <a:lnTo>
                    <a:pt x="102521" y="1025206"/>
                  </a:lnTo>
                  <a:cubicBezTo>
                    <a:pt x="45900" y="1025206"/>
                    <a:pt x="0" y="979306"/>
                    <a:pt x="0" y="922685"/>
                  </a:cubicBezTo>
                  <a:lnTo>
                    <a:pt x="0" y="1025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367" tIns="83367" rIns="83367" bIns="83367" numCol="1" spcCol="1270" anchor="ctr" anchorCtr="0">
              <a:noAutofit/>
            </a:bodyPr>
            <a:lstStyle/>
            <a:p>
              <a:pPr marL="0" lvl="0" indent="0" algn="ctr" defTabSz="622300">
                <a:lnSpc>
                  <a:spcPct val="90000"/>
                </a:lnSpc>
                <a:spcBef>
                  <a:spcPct val="0"/>
                </a:spcBef>
                <a:spcAft>
                  <a:spcPct val="35000"/>
                </a:spcAft>
                <a:buNone/>
              </a:pPr>
              <a:r>
                <a:rPr lang="nb-NO" sz="1400" kern="1200" dirty="0"/>
                <a:t>Marked kapasitet i utvekslingsforhold </a:t>
              </a:r>
            </a:p>
          </p:txBody>
        </p:sp>
        <p:sp>
          <p:nvSpPr>
            <p:cNvPr id="12" name="Freeform: Shape 11">
              <a:extLst>
                <a:ext uri="{FF2B5EF4-FFF2-40B4-BE49-F238E27FC236}">
                  <a16:creationId xmlns:a16="http://schemas.microsoft.com/office/drawing/2014/main" id="{FC9167C2-C95A-F320-6F7F-E40841197498}"/>
                </a:ext>
              </a:extLst>
            </p:cNvPr>
            <p:cNvSpPr/>
            <p:nvPr/>
          </p:nvSpPr>
          <p:spPr>
            <a:xfrm>
              <a:off x="3899249" y="5057339"/>
              <a:ext cx="1734290" cy="1025206"/>
            </a:xfrm>
            <a:custGeom>
              <a:avLst/>
              <a:gdLst>
                <a:gd name="connsiteX0" fmla="*/ 0 w 1836542"/>
                <a:gd name="connsiteY0" fmla="*/ 102521 h 1025206"/>
                <a:gd name="connsiteX1" fmla="*/ 102521 w 1836542"/>
                <a:gd name="connsiteY1" fmla="*/ 0 h 1025206"/>
                <a:gd name="connsiteX2" fmla="*/ 1734021 w 1836542"/>
                <a:gd name="connsiteY2" fmla="*/ 0 h 1025206"/>
                <a:gd name="connsiteX3" fmla="*/ 1836542 w 1836542"/>
                <a:gd name="connsiteY3" fmla="*/ 102521 h 1025206"/>
                <a:gd name="connsiteX4" fmla="*/ 1836542 w 1836542"/>
                <a:gd name="connsiteY4" fmla="*/ 922685 h 1025206"/>
                <a:gd name="connsiteX5" fmla="*/ 1734021 w 1836542"/>
                <a:gd name="connsiteY5" fmla="*/ 1025206 h 1025206"/>
                <a:gd name="connsiteX6" fmla="*/ 102521 w 1836542"/>
                <a:gd name="connsiteY6" fmla="*/ 1025206 h 1025206"/>
                <a:gd name="connsiteX7" fmla="*/ 0 w 1836542"/>
                <a:gd name="connsiteY7" fmla="*/ 922685 h 1025206"/>
                <a:gd name="connsiteX8" fmla="*/ 0 w 1836542"/>
                <a:gd name="connsiteY8" fmla="*/ 102521 h 10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6542" h="1025206">
                  <a:moveTo>
                    <a:pt x="0" y="102521"/>
                  </a:moveTo>
                  <a:cubicBezTo>
                    <a:pt x="0" y="45900"/>
                    <a:pt x="45900" y="0"/>
                    <a:pt x="102521" y="0"/>
                  </a:cubicBezTo>
                  <a:lnTo>
                    <a:pt x="1734021" y="0"/>
                  </a:lnTo>
                  <a:cubicBezTo>
                    <a:pt x="1790642" y="0"/>
                    <a:pt x="1836542" y="45900"/>
                    <a:pt x="1836542" y="102521"/>
                  </a:cubicBezTo>
                  <a:lnTo>
                    <a:pt x="1836542" y="922685"/>
                  </a:lnTo>
                  <a:cubicBezTo>
                    <a:pt x="1836542" y="979306"/>
                    <a:pt x="1790642" y="1025206"/>
                    <a:pt x="1734021" y="1025206"/>
                  </a:cubicBezTo>
                  <a:lnTo>
                    <a:pt x="102521" y="1025206"/>
                  </a:lnTo>
                  <a:cubicBezTo>
                    <a:pt x="45900" y="1025206"/>
                    <a:pt x="0" y="979306"/>
                    <a:pt x="0" y="922685"/>
                  </a:cubicBezTo>
                  <a:lnTo>
                    <a:pt x="0" y="1025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367" tIns="83367" rIns="83367" bIns="83367" numCol="1" spcCol="1270" anchor="ctr" anchorCtr="0">
              <a:noAutofit/>
            </a:bodyPr>
            <a:lstStyle/>
            <a:p>
              <a:pPr marL="0" lvl="0" indent="0" algn="ctr" defTabSz="622300">
                <a:lnSpc>
                  <a:spcPct val="90000"/>
                </a:lnSpc>
                <a:spcBef>
                  <a:spcPct val="0"/>
                </a:spcBef>
                <a:spcAft>
                  <a:spcPct val="35000"/>
                </a:spcAft>
                <a:buNone/>
              </a:pPr>
              <a:r>
                <a:rPr lang="nb-NO" sz="1400" kern="1200" dirty="0"/>
                <a:t>Posisjon innenfor produksjonsforholdet</a:t>
              </a:r>
            </a:p>
          </p:txBody>
        </p:sp>
        <p:sp>
          <p:nvSpPr>
            <p:cNvPr id="14" name="Freeform: Shape 13">
              <a:extLst>
                <a:ext uri="{FF2B5EF4-FFF2-40B4-BE49-F238E27FC236}">
                  <a16:creationId xmlns:a16="http://schemas.microsoft.com/office/drawing/2014/main" id="{5387B9D7-A19F-2A15-F114-6C52D87EC57F}"/>
                </a:ext>
              </a:extLst>
            </p:cNvPr>
            <p:cNvSpPr/>
            <p:nvPr/>
          </p:nvSpPr>
          <p:spPr>
            <a:xfrm>
              <a:off x="6574704" y="3427483"/>
              <a:ext cx="1132233" cy="1025206"/>
            </a:xfrm>
            <a:custGeom>
              <a:avLst/>
              <a:gdLst>
                <a:gd name="connsiteX0" fmla="*/ 0 w 630735"/>
                <a:gd name="connsiteY0" fmla="*/ 63074 h 1025206"/>
                <a:gd name="connsiteX1" fmla="*/ 63074 w 630735"/>
                <a:gd name="connsiteY1" fmla="*/ 0 h 1025206"/>
                <a:gd name="connsiteX2" fmla="*/ 567662 w 630735"/>
                <a:gd name="connsiteY2" fmla="*/ 0 h 1025206"/>
                <a:gd name="connsiteX3" fmla="*/ 630736 w 630735"/>
                <a:gd name="connsiteY3" fmla="*/ 63074 h 1025206"/>
                <a:gd name="connsiteX4" fmla="*/ 630735 w 630735"/>
                <a:gd name="connsiteY4" fmla="*/ 962133 h 1025206"/>
                <a:gd name="connsiteX5" fmla="*/ 567661 w 630735"/>
                <a:gd name="connsiteY5" fmla="*/ 1025207 h 1025206"/>
                <a:gd name="connsiteX6" fmla="*/ 63074 w 630735"/>
                <a:gd name="connsiteY6" fmla="*/ 1025206 h 1025206"/>
                <a:gd name="connsiteX7" fmla="*/ 0 w 630735"/>
                <a:gd name="connsiteY7" fmla="*/ 962132 h 1025206"/>
                <a:gd name="connsiteX8" fmla="*/ 0 w 630735"/>
                <a:gd name="connsiteY8" fmla="*/ 63074 h 10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35" h="1025206">
                  <a:moveTo>
                    <a:pt x="0" y="63074"/>
                  </a:moveTo>
                  <a:cubicBezTo>
                    <a:pt x="0" y="28239"/>
                    <a:pt x="28239" y="0"/>
                    <a:pt x="63074" y="0"/>
                  </a:cubicBezTo>
                  <a:lnTo>
                    <a:pt x="567662" y="0"/>
                  </a:lnTo>
                  <a:cubicBezTo>
                    <a:pt x="602497" y="0"/>
                    <a:pt x="630736" y="28239"/>
                    <a:pt x="630736" y="63074"/>
                  </a:cubicBezTo>
                  <a:cubicBezTo>
                    <a:pt x="630736" y="362760"/>
                    <a:pt x="630735" y="662447"/>
                    <a:pt x="630735" y="962133"/>
                  </a:cubicBezTo>
                  <a:cubicBezTo>
                    <a:pt x="630735" y="996968"/>
                    <a:pt x="602496" y="1025207"/>
                    <a:pt x="567661" y="1025207"/>
                  </a:cubicBezTo>
                  <a:lnTo>
                    <a:pt x="63074" y="1025206"/>
                  </a:lnTo>
                  <a:cubicBezTo>
                    <a:pt x="28239" y="1025206"/>
                    <a:pt x="0" y="996967"/>
                    <a:pt x="0" y="962132"/>
                  </a:cubicBezTo>
                  <a:lnTo>
                    <a:pt x="0" y="630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44" tIns="45144" rIns="45144" bIns="45144" numCol="1" spcCol="1270" anchor="ctr" anchorCtr="0">
              <a:noAutofit/>
            </a:bodyPr>
            <a:lstStyle/>
            <a:p>
              <a:pPr marL="0" lvl="0" indent="0" algn="ctr" defTabSz="311150">
                <a:lnSpc>
                  <a:spcPct val="90000"/>
                </a:lnSpc>
                <a:spcBef>
                  <a:spcPct val="0"/>
                </a:spcBef>
                <a:spcAft>
                  <a:spcPct val="35000"/>
                </a:spcAft>
                <a:buNone/>
              </a:pPr>
              <a:r>
                <a:rPr lang="nb-NO" sz="1400" kern="1200" dirty="0"/>
                <a:t>Ulik kontroll over inntekt</a:t>
              </a:r>
            </a:p>
          </p:txBody>
        </p:sp>
        <p:sp>
          <p:nvSpPr>
            <p:cNvPr id="16" name="Freeform: Shape 15">
              <a:extLst>
                <a:ext uri="{FF2B5EF4-FFF2-40B4-BE49-F238E27FC236}">
                  <a16:creationId xmlns:a16="http://schemas.microsoft.com/office/drawing/2014/main" id="{9492A65B-5B48-1431-1EBD-DC62E8C70BE3}"/>
                </a:ext>
              </a:extLst>
            </p:cNvPr>
            <p:cNvSpPr/>
            <p:nvPr/>
          </p:nvSpPr>
          <p:spPr>
            <a:xfrm>
              <a:off x="6481694" y="5057339"/>
              <a:ext cx="1300559" cy="1025206"/>
            </a:xfrm>
            <a:custGeom>
              <a:avLst/>
              <a:gdLst>
                <a:gd name="connsiteX0" fmla="*/ 0 w 630735"/>
                <a:gd name="connsiteY0" fmla="*/ 63074 h 1025206"/>
                <a:gd name="connsiteX1" fmla="*/ 63074 w 630735"/>
                <a:gd name="connsiteY1" fmla="*/ 0 h 1025206"/>
                <a:gd name="connsiteX2" fmla="*/ 567662 w 630735"/>
                <a:gd name="connsiteY2" fmla="*/ 0 h 1025206"/>
                <a:gd name="connsiteX3" fmla="*/ 630736 w 630735"/>
                <a:gd name="connsiteY3" fmla="*/ 63074 h 1025206"/>
                <a:gd name="connsiteX4" fmla="*/ 630735 w 630735"/>
                <a:gd name="connsiteY4" fmla="*/ 962133 h 1025206"/>
                <a:gd name="connsiteX5" fmla="*/ 567661 w 630735"/>
                <a:gd name="connsiteY5" fmla="*/ 1025207 h 1025206"/>
                <a:gd name="connsiteX6" fmla="*/ 63074 w 630735"/>
                <a:gd name="connsiteY6" fmla="*/ 1025206 h 1025206"/>
                <a:gd name="connsiteX7" fmla="*/ 0 w 630735"/>
                <a:gd name="connsiteY7" fmla="*/ 962132 h 1025206"/>
                <a:gd name="connsiteX8" fmla="*/ 0 w 630735"/>
                <a:gd name="connsiteY8" fmla="*/ 63074 h 10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35" h="1025206">
                  <a:moveTo>
                    <a:pt x="0" y="63074"/>
                  </a:moveTo>
                  <a:cubicBezTo>
                    <a:pt x="0" y="28239"/>
                    <a:pt x="28239" y="0"/>
                    <a:pt x="63074" y="0"/>
                  </a:cubicBezTo>
                  <a:lnTo>
                    <a:pt x="567662" y="0"/>
                  </a:lnTo>
                  <a:cubicBezTo>
                    <a:pt x="602497" y="0"/>
                    <a:pt x="630736" y="28239"/>
                    <a:pt x="630736" y="63074"/>
                  </a:cubicBezTo>
                  <a:cubicBezTo>
                    <a:pt x="630736" y="362760"/>
                    <a:pt x="630735" y="662447"/>
                    <a:pt x="630735" y="962133"/>
                  </a:cubicBezTo>
                  <a:cubicBezTo>
                    <a:pt x="630735" y="996968"/>
                    <a:pt x="602496" y="1025207"/>
                    <a:pt x="567661" y="1025207"/>
                  </a:cubicBezTo>
                  <a:lnTo>
                    <a:pt x="63074" y="1025206"/>
                  </a:lnTo>
                  <a:cubicBezTo>
                    <a:pt x="28239" y="1025206"/>
                    <a:pt x="0" y="996967"/>
                    <a:pt x="0" y="962132"/>
                  </a:cubicBezTo>
                  <a:lnTo>
                    <a:pt x="0" y="630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44" tIns="45144" rIns="45144" bIns="45144" numCol="1" spcCol="1270" anchor="ctr" anchorCtr="0">
              <a:noAutofit/>
            </a:bodyPr>
            <a:lstStyle/>
            <a:p>
              <a:pPr marL="0" lvl="0" indent="0" algn="ctr" defTabSz="311150">
                <a:lnSpc>
                  <a:spcPct val="90000"/>
                </a:lnSpc>
                <a:spcBef>
                  <a:spcPct val="0"/>
                </a:spcBef>
                <a:spcAft>
                  <a:spcPct val="35000"/>
                </a:spcAft>
                <a:buNone/>
              </a:pPr>
              <a:r>
                <a:rPr lang="nb-NO" sz="1400" kern="1200" dirty="0"/>
                <a:t>Ulik kontroll over arbeidsinnsats (utnyttelse og dominasjon)</a:t>
              </a:r>
            </a:p>
          </p:txBody>
        </p:sp>
        <p:sp>
          <p:nvSpPr>
            <p:cNvPr id="18" name="Freeform: Shape 17">
              <a:extLst>
                <a:ext uri="{FF2B5EF4-FFF2-40B4-BE49-F238E27FC236}">
                  <a16:creationId xmlns:a16="http://schemas.microsoft.com/office/drawing/2014/main" id="{6B485856-0BCB-2032-E52D-7CF184031291}"/>
                </a:ext>
              </a:extLst>
            </p:cNvPr>
            <p:cNvSpPr/>
            <p:nvPr/>
          </p:nvSpPr>
          <p:spPr>
            <a:xfrm>
              <a:off x="8606544" y="3370087"/>
              <a:ext cx="1036430" cy="1025206"/>
            </a:xfrm>
            <a:custGeom>
              <a:avLst/>
              <a:gdLst>
                <a:gd name="connsiteX0" fmla="*/ 0 w 630735"/>
                <a:gd name="connsiteY0" fmla="*/ 63074 h 1025206"/>
                <a:gd name="connsiteX1" fmla="*/ 63074 w 630735"/>
                <a:gd name="connsiteY1" fmla="*/ 0 h 1025206"/>
                <a:gd name="connsiteX2" fmla="*/ 567662 w 630735"/>
                <a:gd name="connsiteY2" fmla="*/ 0 h 1025206"/>
                <a:gd name="connsiteX3" fmla="*/ 630736 w 630735"/>
                <a:gd name="connsiteY3" fmla="*/ 63074 h 1025206"/>
                <a:gd name="connsiteX4" fmla="*/ 630735 w 630735"/>
                <a:gd name="connsiteY4" fmla="*/ 962133 h 1025206"/>
                <a:gd name="connsiteX5" fmla="*/ 567661 w 630735"/>
                <a:gd name="connsiteY5" fmla="*/ 1025207 h 1025206"/>
                <a:gd name="connsiteX6" fmla="*/ 63074 w 630735"/>
                <a:gd name="connsiteY6" fmla="*/ 1025206 h 1025206"/>
                <a:gd name="connsiteX7" fmla="*/ 0 w 630735"/>
                <a:gd name="connsiteY7" fmla="*/ 962132 h 1025206"/>
                <a:gd name="connsiteX8" fmla="*/ 0 w 630735"/>
                <a:gd name="connsiteY8" fmla="*/ 63074 h 10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35" h="1025206">
                  <a:moveTo>
                    <a:pt x="0" y="63074"/>
                  </a:moveTo>
                  <a:cubicBezTo>
                    <a:pt x="0" y="28239"/>
                    <a:pt x="28239" y="0"/>
                    <a:pt x="63074" y="0"/>
                  </a:cubicBezTo>
                  <a:lnTo>
                    <a:pt x="567662" y="0"/>
                  </a:lnTo>
                  <a:cubicBezTo>
                    <a:pt x="602497" y="0"/>
                    <a:pt x="630736" y="28239"/>
                    <a:pt x="630736" y="63074"/>
                  </a:cubicBezTo>
                  <a:cubicBezTo>
                    <a:pt x="630736" y="362760"/>
                    <a:pt x="630735" y="662447"/>
                    <a:pt x="630735" y="962133"/>
                  </a:cubicBezTo>
                  <a:cubicBezTo>
                    <a:pt x="630735" y="996968"/>
                    <a:pt x="602496" y="1025207"/>
                    <a:pt x="567661" y="1025207"/>
                  </a:cubicBezTo>
                  <a:lnTo>
                    <a:pt x="63074" y="1025206"/>
                  </a:lnTo>
                  <a:cubicBezTo>
                    <a:pt x="28239" y="1025206"/>
                    <a:pt x="0" y="996967"/>
                    <a:pt x="0" y="962132"/>
                  </a:cubicBezTo>
                  <a:lnTo>
                    <a:pt x="0" y="630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44" tIns="45144" rIns="45144" bIns="45144" numCol="1" spcCol="1270" anchor="ctr" anchorCtr="0">
              <a:noAutofit/>
            </a:bodyPr>
            <a:lstStyle/>
            <a:p>
              <a:pPr marL="0" lvl="0" indent="0" algn="ctr" defTabSz="311150">
                <a:lnSpc>
                  <a:spcPct val="90000"/>
                </a:lnSpc>
                <a:spcBef>
                  <a:spcPct val="0"/>
                </a:spcBef>
                <a:spcAft>
                  <a:spcPct val="35000"/>
                </a:spcAft>
                <a:buNone/>
              </a:pPr>
              <a:r>
                <a:rPr lang="nb-NO" sz="1400" kern="1200" dirty="0"/>
                <a:t>Konflikt over fordeling av ressurser</a:t>
              </a:r>
            </a:p>
          </p:txBody>
        </p:sp>
        <p:sp>
          <p:nvSpPr>
            <p:cNvPr id="20" name="Freeform: Shape 19">
              <a:extLst>
                <a:ext uri="{FF2B5EF4-FFF2-40B4-BE49-F238E27FC236}">
                  <a16:creationId xmlns:a16="http://schemas.microsoft.com/office/drawing/2014/main" id="{C4A7D867-F2ED-3356-D79C-05BC70778200}"/>
                </a:ext>
              </a:extLst>
            </p:cNvPr>
            <p:cNvSpPr/>
            <p:nvPr/>
          </p:nvSpPr>
          <p:spPr>
            <a:xfrm>
              <a:off x="8598978" y="5043217"/>
              <a:ext cx="1051561" cy="1025206"/>
            </a:xfrm>
            <a:custGeom>
              <a:avLst/>
              <a:gdLst>
                <a:gd name="connsiteX0" fmla="*/ 0 w 630735"/>
                <a:gd name="connsiteY0" fmla="*/ 63074 h 1025206"/>
                <a:gd name="connsiteX1" fmla="*/ 63074 w 630735"/>
                <a:gd name="connsiteY1" fmla="*/ 0 h 1025206"/>
                <a:gd name="connsiteX2" fmla="*/ 567662 w 630735"/>
                <a:gd name="connsiteY2" fmla="*/ 0 h 1025206"/>
                <a:gd name="connsiteX3" fmla="*/ 630736 w 630735"/>
                <a:gd name="connsiteY3" fmla="*/ 63074 h 1025206"/>
                <a:gd name="connsiteX4" fmla="*/ 630735 w 630735"/>
                <a:gd name="connsiteY4" fmla="*/ 962133 h 1025206"/>
                <a:gd name="connsiteX5" fmla="*/ 567661 w 630735"/>
                <a:gd name="connsiteY5" fmla="*/ 1025207 h 1025206"/>
                <a:gd name="connsiteX6" fmla="*/ 63074 w 630735"/>
                <a:gd name="connsiteY6" fmla="*/ 1025206 h 1025206"/>
                <a:gd name="connsiteX7" fmla="*/ 0 w 630735"/>
                <a:gd name="connsiteY7" fmla="*/ 962132 h 1025206"/>
                <a:gd name="connsiteX8" fmla="*/ 0 w 630735"/>
                <a:gd name="connsiteY8" fmla="*/ 63074 h 10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735" h="1025206">
                  <a:moveTo>
                    <a:pt x="0" y="63074"/>
                  </a:moveTo>
                  <a:cubicBezTo>
                    <a:pt x="0" y="28239"/>
                    <a:pt x="28239" y="0"/>
                    <a:pt x="63074" y="0"/>
                  </a:cubicBezTo>
                  <a:lnTo>
                    <a:pt x="567662" y="0"/>
                  </a:lnTo>
                  <a:cubicBezTo>
                    <a:pt x="602497" y="0"/>
                    <a:pt x="630736" y="28239"/>
                    <a:pt x="630736" y="63074"/>
                  </a:cubicBezTo>
                  <a:cubicBezTo>
                    <a:pt x="630736" y="362760"/>
                    <a:pt x="630735" y="662447"/>
                    <a:pt x="630735" y="962133"/>
                  </a:cubicBezTo>
                  <a:cubicBezTo>
                    <a:pt x="630735" y="996968"/>
                    <a:pt x="602496" y="1025207"/>
                    <a:pt x="567661" y="1025207"/>
                  </a:cubicBezTo>
                  <a:lnTo>
                    <a:pt x="63074" y="1025206"/>
                  </a:lnTo>
                  <a:cubicBezTo>
                    <a:pt x="28239" y="1025206"/>
                    <a:pt x="0" y="996967"/>
                    <a:pt x="0" y="962132"/>
                  </a:cubicBezTo>
                  <a:lnTo>
                    <a:pt x="0" y="630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44" tIns="45144" rIns="45144" bIns="45144" numCol="1" spcCol="1270" anchor="ctr" anchorCtr="0">
              <a:noAutofit/>
            </a:bodyPr>
            <a:lstStyle/>
            <a:p>
              <a:pPr marL="0" lvl="0" indent="0" algn="ctr" defTabSz="311150">
                <a:lnSpc>
                  <a:spcPct val="90000"/>
                </a:lnSpc>
                <a:spcBef>
                  <a:spcPct val="0"/>
                </a:spcBef>
                <a:spcAft>
                  <a:spcPct val="35000"/>
                </a:spcAft>
                <a:buNone/>
              </a:pPr>
              <a:r>
                <a:rPr lang="nb-NO" sz="1400" kern="1200" dirty="0"/>
                <a:t>Konflikt over produksjon</a:t>
              </a:r>
            </a:p>
          </p:txBody>
        </p:sp>
      </p:grpSp>
      <p:sp>
        <p:nvSpPr>
          <p:cNvPr id="21" name="Freeform: Shape 20">
            <a:extLst>
              <a:ext uri="{FF2B5EF4-FFF2-40B4-BE49-F238E27FC236}">
                <a16:creationId xmlns:a16="http://schemas.microsoft.com/office/drawing/2014/main" id="{5B3EA4A6-B6DA-9241-F4D1-0647DB7013AB}"/>
              </a:ext>
            </a:extLst>
          </p:cNvPr>
          <p:cNvSpPr/>
          <p:nvPr/>
        </p:nvSpPr>
        <p:spPr>
          <a:xfrm rot="2169182">
            <a:off x="3824502" y="5439183"/>
            <a:ext cx="586651" cy="277005"/>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24" name="Freeform: Shape 23">
            <a:extLst>
              <a:ext uri="{FF2B5EF4-FFF2-40B4-BE49-F238E27FC236}">
                <a16:creationId xmlns:a16="http://schemas.microsoft.com/office/drawing/2014/main" id="{BF2DA921-6728-DB51-0B0D-E2F5D3366CF0}"/>
              </a:ext>
            </a:extLst>
          </p:cNvPr>
          <p:cNvSpPr/>
          <p:nvPr/>
        </p:nvSpPr>
        <p:spPr>
          <a:xfrm>
            <a:off x="6426293" y="4203863"/>
            <a:ext cx="737480" cy="268513"/>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25" name="Freeform: Shape 24">
            <a:extLst>
              <a:ext uri="{FF2B5EF4-FFF2-40B4-BE49-F238E27FC236}">
                <a16:creationId xmlns:a16="http://schemas.microsoft.com/office/drawing/2014/main" id="{87F94E9D-B71C-7F12-84E2-4A5C107C41DB}"/>
              </a:ext>
            </a:extLst>
          </p:cNvPr>
          <p:cNvSpPr/>
          <p:nvPr/>
        </p:nvSpPr>
        <p:spPr>
          <a:xfrm>
            <a:off x="6446370" y="5837903"/>
            <a:ext cx="717403" cy="297354"/>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26" name="Freeform: Shape 25">
            <a:extLst>
              <a:ext uri="{FF2B5EF4-FFF2-40B4-BE49-F238E27FC236}">
                <a16:creationId xmlns:a16="http://schemas.microsoft.com/office/drawing/2014/main" id="{49B3A5D0-18A0-0049-A886-52B0C10F8197}"/>
              </a:ext>
            </a:extLst>
          </p:cNvPr>
          <p:cNvSpPr/>
          <p:nvPr/>
        </p:nvSpPr>
        <p:spPr>
          <a:xfrm rot="2003487">
            <a:off x="6218277" y="5047206"/>
            <a:ext cx="1207270" cy="293808"/>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27" name="Freeform: Shape 26">
            <a:extLst>
              <a:ext uri="{FF2B5EF4-FFF2-40B4-BE49-F238E27FC236}">
                <a16:creationId xmlns:a16="http://schemas.microsoft.com/office/drawing/2014/main" id="{49D3A25F-0070-3094-3C90-DFFE08163F99}"/>
              </a:ext>
            </a:extLst>
          </p:cNvPr>
          <p:cNvSpPr/>
          <p:nvPr/>
        </p:nvSpPr>
        <p:spPr>
          <a:xfrm rot="19508748">
            <a:off x="6192455" y="5014517"/>
            <a:ext cx="1212163" cy="293808"/>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28" name="Freeform: Shape 27">
            <a:extLst>
              <a:ext uri="{FF2B5EF4-FFF2-40B4-BE49-F238E27FC236}">
                <a16:creationId xmlns:a16="http://schemas.microsoft.com/office/drawing/2014/main" id="{1943F007-BC2F-C482-4408-9B1CBFD41E3E}"/>
              </a:ext>
            </a:extLst>
          </p:cNvPr>
          <p:cNvSpPr/>
          <p:nvPr/>
        </p:nvSpPr>
        <p:spPr>
          <a:xfrm rot="16200000">
            <a:off x="7423413" y="5109073"/>
            <a:ext cx="554980" cy="170074"/>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29" name="Freeform: Shape 28">
            <a:extLst>
              <a:ext uri="{FF2B5EF4-FFF2-40B4-BE49-F238E27FC236}">
                <a16:creationId xmlns:a16="http://schemas.microsoft.com/office/drawing/2014/main" id="{69ED38BB-7203-E7C4-3305-8FFCE3A57EFC}"/>
              </a:ext>
            </a:extLst>
          </p:cNvPr>
          <p:cNvSpPr/>
          <p:nvPr/>
        </p:nvSpPr>
        <p:spPr>
          <a:xfrm rot="5400000">
            <a:off x="7731782" y="5121624"/>
            <a:ext cx="554980" cy="170074"/>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30" name="Freeform: Shape 29">
            <a:extLst>
              <a:ext uri="{FF2B5EF4-FFF2-40B4-BE49-F238E27FC236}">
                <a16:creationId xmlns:a16="http://schemas.microsoft.com/office/drawing/2014/main" id="{65AECA0E-DA51-3021-96C3-4D25DBCB951D}"/>
              </a:ext>
            </a:extLst>
          </p:cNvPr>
          <p:cNvSpPr/>
          <p:nvPr/>
        </p:nvSpPr>
        <p:spPr>
          <a:xfrm>
            <a:off x="8507433" y="4219024"/>
            <a:ext cx="737480" cy="268513"/>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31" name="Freeform: Shape 30">
            <a:extLst>
              <a:ext uri="{FF2B5EF4-FFF2-40B4-BE49-F238E27FC236}">
                <a16:creationId xmlns:a16="http://schemas.microsoft.com/office/drawing/2014/main" id="{235836AD-DC26-D673-CB36-0B082FE1848F}"/>
              </a:ext>
            </a:extLst>
          </p:cNvPr>
          <p:cNvSpPr/>
          <p:nvPr/>
        </p:nvSpPr>
        <p:spPr>
          <a:xfrm>
            <a:off x="8517330" y="5879591"/>
            <a:ext cx="737480" cy="268513"/>
          </a:xfrm>
          <a:custGeom>
            <a:avLst/>
            <a:gdLst>
              <a:gd name="connsiteX0" fmla="*/ 0 w 314479"/>
              <a:gd name="connsiteY0" fmla="*/ 31284 h 156422"/>
              <a:gd name="connsiteX1" fmla="*/ 236268 w 314479"/>
              <a:gd name="connsiteY1" fmla="*/ 31284 h 156422"/>
              <a:gd name="connsiteX2" fmla="*/ 236268 w 314479"/>
              <a:gd name="connsiteY2" fmla="*/ 0 h 156422"/>
              <a:gd name="connsiteX3" fmla="*/ 314479 w 314479"/>
              <a:gd name="connsiteY3" fmla="*/ 78211 h 156422"/>
              <a:gd name="connsiteX4" fmla="*/ 236268 w 314479"/>
              <a:gd name="connsiteY4" fmla="*/ 156422 h 156422"/>
              <a:gd name="connsiteX5" fmla="*/ 236268 w 314479"/>
              <a:gd name="connsiteY5" fmla="*/ 125138 h 156422"/>
              <a:gd name="connsiteX6" fmla="*/ 0 w 314479"/>
              <a:gd name="connsiteY6" fmla="*/ 125138 h 156422"/>
              <a:gd name="connsiteX7" fmla="*/ 0 w 314479"/>
              <a:gd name="connsiteY7" fmla="*/ 31284 h 1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 h="156422">
                <a:moveTo>
                  <a:pt x="0" y="31284"/>
                </a:moveTo>
                <a:lnTo>
                  <a:pt x="236268" y="31284"/>
                </a:lnTo>
                <a:lnTo>
                  <a:pt x="236268" y="0"/>
                </a:lnTo>
                <a:lnTo>
                  <a:pt x="314479" y="78211"/>
                </a:lnTo>
                <a:lnTo>
                  <a:pt x="236268" y="156422"/>
                </a:lnTo>
                <a:lnTo>
                  <a:pt x="236268" y="125138"/>
                </a:lnTo>
                <a:lnTo>
                  <a:pt x="0" y="125138"/>
                </a:lnTo>
                <a:lnTo>
                  <a:pt x="0" y="312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1284" rIns="46926" bIns="31283" numCol="1" spcCol="1270" anchor="ctr" anchorCtr="0">
            <a:noAutofit/>
          </a:bodyPr>
          <a:lstStyle/>
          <a:p>
            <a:pPr marL="0" lvl="0" indent="0" algn="ctr" defTabSz="222250">
              <a:lnSpc>
                <a:spcPct val="90000"/>
              </a:lnSpc>
              <a:spcBef>
                <a:spcPct val="0"/>
              </a:spcBef>
              <a:spcAft>
                <a:spcPct val="35000"/>
              </a:spcAft>
              <a:buNone/>
            </a:pPr>
            <a:endParaRPr lang="nb-NO" sz="500" kern="1200"/>
          </a:p>
        </p:txBody>
      </p:sp>
      <p:sp>
        <p:nvSpPr>
          <p:cNvPr id="32" name="TextBox 31">
            <a:extLst>
              <a:ext uri="{FF2B5EF4-FFF2-40B4-BE49-F238E27FC236}">
                <a16:creationId xmlns:a16="http://schemas.microsoft.com/office/drawing/2014/main" id="{0752840C-1A9F-648F-DD1A-14D683704279}"/>
              </a:ext>
            </a:extLst>
          </p:cNvPr>
          <p:cNvSpPr txBox="1"/>
          <p:nvPr/>
        </p:nvSpPr>
        <p:spPr>
          <a:xfrm>
            <a:off x="437973" y="1961745"/>
            <a:ext cx="1508165" cy="646331"/>
          </a:xfrm>
          <a:prstGeom prst="rect">
            <a:avLst/>
          </a:prstGeom>
          <a:noFill/>
        </p:spPr>
        <p:txBody>
          <a:bodyPr wrap="square" rtlCol="0">
            <a:spAutoFit/>
          </a:bodyPr>
          <a:lstStyle/>
          <a:p>
            <a:r>
              <a:rPr lang="nb-NO" dirty="0" err="1"/>
              <a:t>Weberisk</a:t>
            </a:r>
            <a:r>
              <a:rPr lang="nb-NO" dirty="0"/>
              <a:t> klasseanalyse</a:t>
            </a:r>
          </a:p>
        </p:txBody>
      </p:sp>
      <p:sp>
        <p:nvSpPr>
          <p:cNvPr id="33" name="TextBox 32">
            <a:extLst>
              <a:ext uri="{FF2B5EF4-FFF2-40B4-BE49-F238E27FC236}">
                <a16:creationId xmlns:a16="http://schemas.microsoft.com/office/drawing/2014/main" id="{0F7D1E37-2825-810C-6049-504EB716714E}"/>
              </a:ext>
            </a:extLst>
          </p:cNvPr>
          <p:cNvSpPr txBox="1"/>
          <p:nvPr/>
        </p:nvSpPr>
        <p:spPr>
          <a:xfrm>
            <a:off x="449847" y="4606005"/>
            <a:ext cx="1508165" cy="646331"/>
          </a:xfrm>
          <a:prstGeom prst="rect">
            <a:avLst/>
          </a:prstGeom>
          <a:noFill/>
        </p:spPr>
        <p:txBody>
          <a:bodyPr wrap="square" rtlCol="0">
            <a:spAutoFit/>
          </a:bodyPr>
          <a:lstStyle/>
          <a:p>
            <a:r>
              <a:rPr lang="nb-NO" dirty="0"/>
              <a:t>Marxistisk klasseanalyse</a:t>
            </a:r>
          </a:p>
        </p:txBody>
      </p:sp>
    </p:spTree>
    <p:extLst>
      <p:ext uri="{BB962C8B-B14F-4D97-AF65-F5344CB8AC3E}">
        <p14:creationId xmlns:p14="http://schemas.microsoft.com/office/powerpoint/2010/main" val="1338862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raph showing household income gains in the US between 1947 and 2018, as a percentage of 1973 level. Three groups are given: those at the 95th percentile, the median, and those in the 20th percentile. Additional figures indicate the time in which commentators declare the irrelevance of class (&quot;Class is a zombie category, Beck 1983&quot;; &quot;End of History Fukuyama 1992&quot;;&quot;Death of Class Pakulski and Waters 1995&quot;; &quot;Now hear this... Beck 2004&quot;). In between these are figures indicating these authors silence, and where the three curves diverge, particularly the 95th percentile from the two others (1985, 1998). Later in the slide, periods of time where there is an economic crisis are shaded (1973-1975; 1980-1982; 1986-1992; 2000-2002; 2007-2011). Additional text on bottom of graph: &quot;Note: Breaks indicate implementation of a redesigned questionnaire (2013) and an updated data processesing system (2017). Source: CBPP calculations based on U.S. Census Bureau Data. CENTER ON BUDGET AND POLICY PRIORITIES | CBPP.ORG&quot;">
            <a:extLst>
              <a:ext uri="{FF2B5EF4-FFF2-40B4-BE49-F238E27FC236}">
                <a16:creationId xmlns:a16="http://schemas.microsoft.com/office/drawing/2014/main" id="{463AB0DF-71E1-DC3E-F206-1529D5EC72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85603" y="106878"/>
            <a:ext cx="10651160" cy="6640477"/>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8391923-D5BF-05BB-1BCE-B47E1820FCCE}"/>
              </a:ext>
            </a:extLst>
          </p:cNvPr>
          <p:cNvCxnSpPr>
            <a:cxnSpLocks/>
          </p:cNvCxnSpPr>
          <p:nvPr/>
        </p:nvCxnSpPr>
        <p:spPr>
          <a:xfrm>
            <a:off x="4892636" y="1923808"/>
            <a:ext cx="1572378" cy="1151907"/>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51D723B-2DE5-813A-0229-DFB4058AA900}"/>
              </a:ext>
            </a:extLst>
          </p:cNvPr>
          <p:cNvSpPr txBox="1"/>
          <p:nvPr/>
        </p:nvSpPr>
        <p:spPr>
          <a:xfrm>
            <a:off x="2960543" y="1643917"/>
            <a:ext cx="1918282" cy="923330"/>
          </a:xfrm>
          <a:prstGeom prst="rect">
            <a:avLst/>
          </a:prstGeom>
          <a:solidFill>
            <a:schemeClr val="bg1"/>
          </a:solidFill>
          <a:ln>
            <a:solidFill>
              <a:schemeClr val="tx1"/>
            </a:solidFill>
          </a:ln>
        </p:spPr>
        <p:txBody>
          <a:bodyPr wrap="none" rtlCol="0">
            <a:spAutoFit/>
          </a:bodyPr>
          <a:lstStyle/>
          <a:p>
            <a:r>
              <a:rPr lang="nb-NO" dirty="0"/>
              <a:t>Klasse er en</a:t>
            </a:r>
          </a:p>
          <a:p>
            <a:r>
              <a:rPr lang="nb-NO" dirty="0"/>
              <a:t>«zombie» kategori</a:t>
            </a:r>
          </a:p>
          <a:p>
            <a:r>
              <a:rPr lang="nb-NO" dirty="0"/>
              <a:t>(Beck, 1983)</a:t>
            </a:r>
          </a:p>
        </p:txBody>
      </p:sp>
      <p:cxnSp>
        <p:nvCxnSpPr>
          <p:cNvPr id="9" name="Straight Arrow Connector 8">
            <a:extLst>
              <a:ext uri="{FF2B5EF4-FFF2-40B4-BE49-F238E27FC236}">
                <a16:creationId xmlns:a16="http://schemas.microsoft.com/office/drawing/2014/main" id="{F91041E2-4448-A70B-B9BA-11067574892A}"/>
              </a:ext>
            </a:extLst>
          </p:cNvPr>
          <p:cNvCxnSpPr>
            <a:cxnSpLocks/>
          </p:cNvCxnSpPr>
          <p:nvPr/>
        </p:nvCxnSpPr>
        <p:spPr>
          <a:xfrm flipV="1">
            <a:off x="7976344" y="3427116"/>
            <a:ext cx="0" cy="7498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6C941C-4694-0A74-A4FB-C49CF692FD4B}"/>
              </a:ext>
            </a:extLst>
          </p:cNvPr>
          <p:cNvSpPr txBox="1"/>
          <p:nvPr/>
        </p:nvSpPr>
        <p:spPr>
          <a:xfrm>
            <a:off x="6179504" y="4089820"/>
            <a:ext cx="2575898" cy="646331"/>
          </a:xfrm>
          <a:prstGeom prst="rect">
            <a:avLst/>
          </a:prstGeom>
          <a:solidFill>
            <a:schemeClr val="bg1"/>
          </a:solidFill>
          <a:ln>
            <a:solidFill>
              <a:schemeClr val="tx1"/>
            </a:solidFill>
          </a:ln>
        </p:spPr>
        <p:txBody>
          <a:bodyPr wrap="none" rtlCol="0">
            <a:spAutoFit/>
          </a:bodyPr>
          <a:lstStyle/>
          <a:p>
            <a:r>
              <a:rPr lang="nb-NO" dirty="0"/>
              <a:t>«Death </a:t>
            </a:r>
            <a:r>
              <a:rPr lang="nb-NO" dirty="0" err="1"/>
              <a:t>of</a:t>
            </a:r>
            <a:r>
              <a:rPr lang="nb-NO" dirty="0"/>
              <a:t> Class»</a:t>
            </a:r>
          </a:p>
          <a:p>
            <a:r>
              <a:rPr lang="nb-NO" dirty="0"/>
              <a:t>(</a:t>
            </a:r>
            <a:r>
              <a:rPr lang="nb-NO" dirty="0" err="1"/>
              <a:t>Pakulski</a:t>
            </a:r>
            <a:r>
              <a:rPr lang="nb-NO" dirty="0"/>
              <a:t> &amp; Waters, 1995)</a:t>
            </a:r>
          </a:p>
        </p:txBody>
      </p:sp>
      <p:cxnSp>
        <p:nvCxnSpPr>
          <p:cNvPr id="17" name="Straight Arrow Connector 16">
            <a:extLst>
              <a:ext uri="{FF2B5EF4-FFF2-40B4-BE49-F238E27FC236}">
                <a16:creationId xmlns:a16="http://schemas.microsoft.com/office/drawing/2014/main" id="{4997A106-20EE-EBEA-64A4-D760BDEA6665}"/>
              </a:ext>
            </a:extLst>
          </p:cNvPr>
          <p:cNvCxnSpPr>
            <a:cxnSpLocks/>
          </p:cNvCxnSpPr>
          <p:nvPr/>
        </p:nvCxnSpPr>
        <p:spPr>
          <a:xfrm flipH="1">
            <a:off x="7025528" y="2028158"/>
            <a:ext cx="479677" cy="84755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0A0094-55D5-DB82-86B3-8D3C86D339BA}"/>
              </a:ext>
            </a:extLst>
          </p:cNvPr>
          <p:cNvSpPr txBox="1"/>
          <p:nvPr/>
        </p:nvSpPr>
        <p:spPr>
          <a:xfrm>
            <a:off x="8900829" y="4020078"/>
            <a:ext cx="1478225" cy="369332"/>
          </a:xfrm>
          <a:prstGeom prst="rect">
            <a:avLst/>
          </a:prstGeom>
          <a:solidFill>
            <a:schemeClr val="bg1"/>
          </a:solidFill>
          <a:ln>
            <a:solidFill>
              <a:schemeClr val="tx1"/>
            </a:solidFill>
          </a:ln>
        </p:spPr>
        <p:txBody>
          <a:bodyPr wrap="none" rtlCol="0">
            <a:spAutoFit/>
          </a:bodyPr>
          <a:lstStyle/>
          <a:p>
            <a:r>
              <a:rPr lang="nb-NO" dirty="0"/>
              <a:t>Litt som Jesus</a:t>
            </a:r>
          </a:p>
        </p:txBody>
      </p:sp>
      <p:sp>
        <p:nvSpPr>
          <p:cNvPr id="16" name="TextBox 15">
            <a:extLst>
              <a:ext uri="{FF2B5EF4-FFF2-40B4-BE49-F238E27FC236}">
                <a16:creationId xmlns:a16="http://schemas.microsoft.com/office/drawing/2014/main" id="{EAB5204F-6821-E6AC-5F37-51CEA64271EB}"/>
              </a:ext>
            </a:extLst>
          </p:cNvPr>
          <p:cNvSpPr txBox="1"/>
          <p:nvPr/>
        </p:nvSpPr>
        <p:spPr>
          <a:xfrm>
            <a:off x="6302347" y="1381827"/>
            <a:ext cx="1411348" cy="646331"/>
          </a:xfrm>
          <a:prstGeom prst="rect">
            <a:avLst/>
          </a:prstGeom>
          <a:solidFill>
            <a:schemeClr val="bg1"/>
          </a:solidFill>
          <a:ln>
            <a:solidFill>
              <a:schemeClr val="tx1"/>
            </a:solidFill>
          </a:ln>
        </p:spPr>
        <p:txBody>
          <a:bodyPr wrap="none" rtlCol="0">
            <a:spAutoFit/>
          </a:bodyPr>
          <a:lstStyle/>
          <a:p>
            <a:r>
              <a:rPr lang="nb-NO" dirty="0"/>
              <a:t>…og gjør det </a:t>
            </a:r>
          </a:p>
          <a:p>
            <a:r>
              <a:rPr lang="nb-NO" dirty="0"/>
              <a:t>zombier gjør</a:t>
            </a:r>
          </a:p>
        </p:txBody>
      </p:sp>
      <p:cxnSp>
        <p:nvCxnSpPr>
          <p:cNvPr id="22" name="Straight Arrow Connector 21">
            <a:extLst>
              <a:ext uri="{FF2B5EF4-FFF2-40B4-BE49-F238E27FC236}">
                <a16:creationId xmlns:a16="http://schemas.microsoft.com/office/drawing/2014/main" id="{EE2F13A3-8846-3F09-4F3C-91FC6C13B7CA}"/>
              </a:ext>
            </a:extLst>
          </p:cNvPr>
          <p:cNvCxnSpPr>
            <a:cxnSpLocks/>
          </p:cNvCxnSpPr>
          <p:nvPr/>
        </p:nvCxnSpPr>
        <p:spPr>
          <a:xfrm flipH="1" flipV="1">
            <a:off x="8528564" y="3075715"/>
            <a:ext cx="453677" cy="9864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D6167CC-4D8A-5C78-0B08-7D0C8F40A314}"/>
              </a:ext>
            </a:extLst>
          </p:cNvPr>
          <p:cNvCxnSpPr>
            <a:cxnSpLocks/>
          </p:cNvCxnSpPr>
          <p:nvPr/>
        </p:nvCxnSpPr>
        <p:spPr>
          <a:xfrm flipH="1">
            <a:off x="9176903" y="1704992"/>
            <a:ext cx="62831" cy="6925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DD71758-AA21-E3D8-72F9-8F4ACA43D398}"/>
              </a:ext>
            </a:extLst>
          </p:cNvPr>
          <p:cNvSpPr txBox="1"/>
          <p:nvPr/>
        </p:nvSpPr>
        <p:spPr>
          <a:xfrm>
            <a:off x="8568717" y="998876"/>
            <a:ext cx="1342034" cy="646331"/>
          </a:xfrm>
          <a:prstGeom prst="rect">
            <a:avLst/>
          </a:prstGeom>
          <a:solidFill>
            <a:schemeClr val="bg1"/>
          </a:solidFill>
          <a:ln>
            <a:solidFill>
              <a:schemeClr val="tx1"/>
            </a:solidFill>
          </a:ln>
        </p:spPr>
        <p:txBody>
          <a:bodyPr wrap="none" rtlCol="0">
            <a:spAutoFit/>
          </a:bodyPr>
          <a:lstStyle/>
          <a:p>
            <a:r>
              <a:rPr lang="nb-NO" dirty="0"/>
              <a:t>Nei hør nå…</a:t>
            </a:r>
          </a:p>
          <a:p>
            <a:r>
              <a:rPr lang="nb-NO" dirty="0"/>
              <a:t>(Beck, 2004)</a:t>
            </a:r>
          </a:p>
        </p:txBody>
      </p:sp>
      <p:cxnSp>
        <p:nvCxnSpPr>
          <p:cNvPr id="28" name="Straight Arrow Connector 27">
            <a:extLst>
              <a:ext uri="{FF2B5EF4-FFF2-40B4-BE49-F238E27FC236}">
                <a16:creationId xmlns:a16="http://schemas.microsoft.com/office/drawing/2014/main" id="{57E4699A-48FC-4480-0B4D-8C984A87ABB9}"/>
              </a:ext>
            </a:extLst>
          </p:cNvPr>
          <p:cNvCxnSpPr>
            <a:cxnSpLocks/>
          </p:cNvCxnSpPr>
          <p:nvPr/>
        </p:nvCxnSpPr>
        <p:spPr>
          <a:xfrm flipV="1">
            <a:off x="6152938" y="3097889"/>
            <a:ext cx="1572378" cy="8843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30" name="Rectangle 1029">
            <a:extLst>
              <a:ext uri="{FF2B5EF4-FFF2-40B4-BE49-F238E27FC236}">
                <a16:creationId xmlns:a16="http://schemas.microsoft.com/office/drawing/2014/main" id="{B1060A0B-986E-80D3-387B-4024BB165732}"/>
              </a:ext>
            </a:extLst>
          </p:cNvPr>
          <p:cNvSpPr/>
          <p:nvPr/>
        </p:nvSpPr>
        <p:spPr>
          <a:xfrm>
            <a:off x="6889005" y="1773857"/>
            <a:ext cx="808688" cy="321180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27" name="TextBox 1026">
            <a:extLst>
              <a:ext uri="{FF2B5EF4-FFF2-40B4-BE49-F238E27FC236}">
                <a16:creationId xmlns:a16="http://schemas.microsoft.com/office/drawing/2014/main" id="{503D28BB-8BE2-63FE-F2B3-8D4FA041489A}"/>
              </a:ext>
            </a:extLst>
          </p:cNvPr>
          <p:cNvSpPr txBox="1"/>
          <p:nvPr/>
        </p:nvSpPr>
        <p:spPr>
          <a:xfrm>
            <a:off x="4291531" y="3857827"/>
            <a:ext cx="1861407" cy="646331"/>
          </a:xfrm>
          <a:prstGeom prst="rect">
            <a:avLst/>
          </a:prstGeom>
          <a:solidFill>
            <a:schemeClr val="bg1"/>
          </a:solidFill>
          <a:ln>
            <a:solidFill>
              <a:schemeClr val="tx1"/>
            </a:solidFill>
          </a:ln>
        </p:spPr>
        <p:txBody>
          <a:bodyPr wrap="none" rtlCol="0">
            <a:spAutoFit/>
          </a:bodyPr>
          <a:lstStyle/>
          <a:p>
            <a:r>
              <a:rPr lang="nb-NO" dirty="0"/>
              <a:t>«End </a:t>
            </a:r>
            <a:r>
              <a:rPr lang="nb-NO" dirty="0" err="1"/>
              <a:t>of</a:t>
            </a:r>
            <a:r>
              <a:rPr lang="nb-NO" dirty="0"/>
              <a:t> </a:t>
            </a:r>
            <a:r>
              <a:rPr lang="nb-NO" dirty="0" err="1"/>
              <a:t>History</a:t>
            </a:r>
            <a:r>
              <a:rPr lang="nb-NO" dirty="0"/>
              <a:t>»</a:t>
            </a:r>
          </a:p>
          <a:p>
            <a:r>
              <a:rPr lang="nb-NO" dirty="0"/>
              <a:t>(Fukuyama, 1992)</a:t>
            </a:r>
          </a:p>
        </p:txBody>
      </p:sp>
      <p:sp>
        <p:nvSpPr>
          <p:cNvPr id="1029" name="Rectangle 1028">
            <a:extLst>
              <a:ext uri="{FF2B5EF4-FFF2-40B4-BE49-F238E27FC236}">
                <a16:creationId xmlns:a16="http://schemas.microsoft.com/office/drawing/2014/main" id="{D16D21F2-F814-259E-F28E-25488B381439}"/>
              </a:ext>
            </a:extLst>
          </p:cNvPr>
          <p:cNvSpPr/>
          <p:nvPr/>
        </p:nvSpPr>
        <p:spPr>
          <a:xfrm>
            <a:off x="8755402" y="1767075"/>
            <a:ext cx="272198" cy="321180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6" name="Rectangle 1035">
            <a:extLst>
              <a:ext uri="{FF2B5EF4-FFF2-40B4-BE49-F238E27FC236}">
                <a16:creationId xmlns:a16="http://schemas.microsoft.com/office/drawing/2014/main" id="{D86159EA-A617-4B33-D5BA-17E15FE2F2F2}"/>
              </a:ext>
            </a:extLst>
          </p:cNvPr>
          <p:cNvSpPr/>
          <p:nvPr/>
        </p:nvSpPr>
        <p:spPr>
          <a:xfrm>
            <a:off x="6105236" y="1761985"/>
            <a:ext cx="334008" cy="321180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0" name="Rectangle 1039">
            <a:extLst>
              <a:ext uri="{FF2B5EF4-FFF2-40B4-BE49-F238E27FC236}">
                <a16:creationId xmlns:a16="http://schemas.microsoft.com/office/drawing/2014/main" id="{07225F70-2613-10D4-2C33-7B0CBF464AC5}"/>
              </a:ext>
            </a:extLst>
          </p:cNvPr>
          <p:cNvSpPr/>
          <p:nvPr/>
        </p:nvSpPr>
        <p:spPr>
          <a:xfrm>
            <a:off x="5178347" y="1764485"/>
            <a:ext cx="238998" cy="321180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2" name="Rectangle 1041">
            <a:extLst>
              <a:ext uri="{FF2B5EF4-FFF2-40B4-BE49-F238E27FC236}">
                <a16:creationId xmlns:a16="http://schemas.microsoft.com/office/drawing/2014/main" id="{59B576BF-C8C6-398F-0A28-615A729FB2C4}"/>
              </a:ext>
            </a:extLst>
          </p:cNvPr>
          <p:cNvSpPr/>
          <p:nvPr/>
        </p:nvSpPr>
        <p:spPr>
          <a:xfrm>
            <a:off x="9702280" y="1784565"/>
            <a:ext cx="476644" cy="321180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5370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9"/>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2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1" grpId="1" animBg="1"/>
      <p:bldP spid="16" grpId="0" animBg="1"/>
      <p:bldP spid="16" grpId="1" animBg="1"/>
      <p:bldP spid="26" grpId="0" animBg="1"/>
      <p:bldP spid="1030" grpId="0" animBg="1"/>
      <p:bldP spid="1027" grpId="0" animBg="1"/>
      <p:bldP spid="1027" grpId="1" animBg="1"/>
      <p:bldP spid="1029" grpId="0" animBg="1"/>
      <p:bldP spid="1036" grpId="0" animBg="1"/>
      <p:bldP spid="1040" grpId="0" animBg="1"/>
      <p:bldP spid="10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2" name="Rectangle 21">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Bar chart showing global wealth distribution 2020 (property).&#10;Key: Blue &quot;Millionaires (&gt;US$1M)&quot;&#10;Green &quot;Middle class (US$ 100K-1M)&quot;&#10;Orange &quot;Poor (US$ 10K-100K)&quot;&#10;Red &quot;Miserable (&lt;US$ 10K)&quot;&#10;&#10;On the left: percentage of adults:&#10;Blue 1%&#10;Green 11%&#10;Orange 33%&#10;Red 55%&#10;&#10;On the right: wealth share:&#10;Blue: 46%&#10;Green: 39%&#10;Orange: 14%&#10;Red: 1%">
            <a:extLst>
              <a:ext uri="{FF2B5EF4-FFF2-40B4-BE49-F238E27FC236}">
                <a16:creationId xmlns:a16="http://schemas.microsoft.com/office/drawing/2014/main" id="{728AA463-6CC8-FD0A-93B8-91EE98ADC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48" y="810881"/>
            <a:ext cx="2952721" cy="2945339"/>
          </a:xfrm>
          <a:prstGeom prst="rect">
            <a:avLst/>
          </a:prstGeom>
        </p:spPr>
      </p:pic>
      <p:sp>
        <p:nvSpPr>
          <p:cNvPr id="24" name="Rectangle 23">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mage from Gilet Jaunes protests in France">
            <a:extLst>
              <a:ext uri="{FF2B5EF4-FFF2-40B4-BE49-F238E27FC236}">
                <a16:creationId xmlns:a16="http://schemas.microsoft.com/office/drawing/2014/main" id="{8262C4DB-A2DA-0AFF-8E03-52F961DF5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497" y="898623"/>
            <a:ext cx="2434338" cy="1637092"/>
          </a:xfrm>
          <a:prstGeom prst="rect">
            <a:avLst/>
          </a:prstGeom>
        </p:spPr>
      </p:pic>
      <p:sp>
        <p:nvSpPr>
          <p:cNvPr id="26" name="Rectangle 25">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Cover of the World Economic Forum's &quot;The Global Risks Report 2021 16th Edition Insight Report&quot; Bottom text: &quot;In partnership with Marsh McLennan, SK Group and Zurich Insurance Group&quot;">
            <a:extLst>
              <a:ext uri="{FF2B5EF4-FFF2-40B4-BE49-F238E27FC236}">
                <a16:creationId xmlns:a16="http://schemas.microsoft.com/office/drawing/2014/main" id="{A7028A26-79FD-F605-65CB-D5739DEF5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60" y="4304467"/>
            <a:ext cx="3044697" cy="1712642"/>
          </a:xfrm>
          <a:prstGeom prst="rect">
            <a:avLst/>
          </a:prstGeom>
        </p:spPr>
      </p:pic>
      <p:sp>
        <p:nvSpPr>
          <p:cNvPr id="28" name="Rectangle 27">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Image of van Gogh's Sorrowing Old Man ('At Eternity's Gate')">
            <a:extLst>
              <a:ext uri="{FF2B5EF4-FFF2-40B4-BE49-F238E27FC236}">
                <a16:creationId xmlns:a16="http://schemas.microsoft.com/office/drawing/2014/main" id="{19798A60-68FC-9880-72A8-2F43CB278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979" y="3096468"/>
            <a:ext cx="2305373" cy="2956302"/>
          </a:xfrm>
          <a:prstGeom prst="rect">
            <a:avLst/>
          </a:prstGeom>
        </p:spPr>
      </p:pic>
      <p:sp>
        <p:nvSpPr>
          <p:cNvPr id="3" name="Content Placeholder 2">
            <a:extLst>
              <a:ext uri="{FF2B5EF4-FFF2-40B4-BE49-F238E27FC236}">
                <a16:creationId xmlns:a16="http://schemas.microsoft.com/office/drawing/2014/main" id="{FD07864A-69EA-933A-4917-C9778231EC1B}"/>
              </a:ext>
            </a:extLst>
          </p:cNvPr>
          <p:cNvSpPr>
            <a:spLocks noGrp="1"/>
          </p:cNvSpPr>
          <p:nvPr>
            <p:ph idx="1"/>
          </p:nvPr>
        </p:nvSpPr>
        <p:spPr>
          <a:xfrm>
            <a:off x="8014995" y="2623457"/>
            <a:ext cx="3732245" cy="3589615"/>
          </a:xfrm>
        </p:spPr>
        <p:txBody>
          <a:bodyPr>
            <a:normAutofit/>
          </a:bodyPr>
          <a:lstStyle/>
          <a:p>
            <a:r>
              <a:rPr lang="nb-NO" sz="1800"/>
              <a:t>Økonomisk ulikhet øker</a:t>
            </a:r>
          </a:p>
          <a:p>
            <a:r>
              <a:rPr lang="nb-NO" sz="1800"/>
              <a:t>Opprør</a:t>
            </a:r>
          </a:p>
          <a:p>
            <a:r>
              <a:rPr lang="nb-NO" sz="1800"/>
              <a:t>Selv makta er bekymret over utviklingen</a:t>
            </a:r>
          </a:p>
          <a:p>
            <a:r>
              <a:rPr lang="nb-NO" sz="1800"/>
              <a:t>Ensomhet og mistillit øker</a:t>
            </a:r>
          </a:p>
        </p:txBody>
      </p:sp>
    </p:spTree>
    <p:extLst>
      <p:ext uri="{BB962C8B-B14F-4D97-AF65-F5344CB8AC3E}">
        <p14:creationId xmlns:p14="http://schemas.microsoft.com/office/powerpoint/2010/main" val="16609432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06FA0-A140-87A5-2447-2ACB5E1DB7FB}"/>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63A833C-0A4E-57E0-F7E0-27B71CCCCAD1}"/>
              </a:ext>
            </a:extLst>
          </p:cNvPr>
          <p:cNvSpPr>
            <a:spLocks noGrp="1"/>
          </p:cNvSpPr>
          <p:nvPr>
            <p:ph type="title"/>
          </p:nvPr>
        </p:nvSpPr>
        <p:spPr/>
        <p:txBody>
          <a:bodyPr>
            <a:normAutofit/>
          </a:bodyPr>
          <a:lstStyle/>
          <a:p>
            <a:r>
              <a:rPr lang="nb-NO" dirty="0">
                <a:solidFill>
                  <a:srgbClr val="FFFFFF"/>
                </a:solidFill>
              </a:rPr>
              <a:t>«Zombie» begrepet klasse</a:t>
            </a:r>
          </a:p>
        </p:txBody>
      </p:sp>
      <p:graphicFrame>
        <p:nvGraphicFramePr>
          <p:cNvPr id="15" name="Content Placeholder 2">
            <a:extLst>
              <a:ext uri="{FF2B5EF4-FFF2-40B4-BE49-F238E27FC236}">
                <a16:creationId xmlns:a16="http://schemas.microsoft.com/office/drawing/2014/main" id="{F45FF97A-A58C-C9A5-087D-87FADCD9A9CE}"/>
              </a:ext>
            </a:extLst>
          </p:cNvPr>
          <p:cNvGraphicFramePr>
            <a:graphicFrameLocks noGrp="1"/>
          </p:cNvGraphicFramePr>
          <p:nvPr>
            <p:ph idx="1"/>
            <p:extLst>
              <p:ext uri="{D42A27DB-BD31-4B8C-83A1-F6EECF244321}">
                <p14:modId xmlns:p14="http://schemas.microsoft.com/office/powerpoint/2010/main" val="2083195074"/>
              </p:ext>
            </p:extLst>
          </p:nvPr>
        </p:nvGraphicFramePr>
        <p:xfrm>
          <a:off x="838200" y="12922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Group 16">
            <a:extLst>
              <a:ext uri="{FF2B5EF4-FFF2-40B4-BE49-F238E27FC236}">
                <a16:creationId xmlns:a16="http://schemas.microsoft.com/office/drawing/2014/main" id="{65DAF369-86E6-3CEF-5CA5-0B03360F0BBC}"/>
              </a:ext>
            </a:extLst>
          </p:cNvPr>
          <p:cNvGrpSpPr/>
          <p:nvPr/>
        </p:nvGrpSpPr>
        <p:grpSpPr>
          <a:xfrm>
            <a:off x="838200" y="2976202"/>
            <a:ext cx="10515600" cy="983384"/>
            <a:chOff x="0" y="3336174"/>
            <a:chExt cx="10515600" cy="983384"/>
          </a:xfrm>
        </p:grpSpPr>
        <p:sp>
          <p:nvSpPr>
            <p:cNvPr id="18" name="Rectangle: Rounded Corners 17">
              <a:extLst>
                <a:ext uri="{FF2B5EF4-FFF2-40B4-BE49-F238E27FC236}">
                  <a16:creationId xmlns:a16="http://schemas.microsoft.com/office/drawing/2014/main" id="{99369C44-E4C5-75C1-69C7-028DF56AEC49}"/>
                </a:ext>
              </a:extLst>
            </p:cNvPr>
            <p:cNvSpPr/>
            <p:nvPr/>
          </p:nvSpPr>
          <p:spPr>
            <a:xfrm>
              <a:off x="0" y="3336174"/>
              <a:ext cx="10515600" cy="9833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84DA9CB8-C621-B07D-4862-FD0F8B548234}"/>
                </a:ext>
              </a:extLst>
            </p:cNvPr>
            <p:cNvSpPr txBox="1"/>
            <p:nvPr/>
          </p:nvSpPr>
          <p:spPr>
            <a:xfrm>
              <a:off x="48005" y="3384179"/>
              <a:ext cx="10419590" cy="887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b-NO" sz="4100" kern="1200" dirty="0"/>
                <a:t>…Har vi ikke bare misforstått Marx litt?</a:t>
              </a:r>
              <a:endParaRPr lang="en-US" sz="4100" kern="1200" dirty="0"/>
            </a:p>
          </p:txBody>
        </p:sp>
      </p:grpSp>
    </p:spTree>
    <p:extLst>
      <p:ext uri="{BB962C8B-B14F-4D97-AF65-F5344CB8AC3E}">
        <p14:creationId xmlns:p14="http://schemas.microsoft.com/office/powerpoint/2010/main" val="31980510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0530-A2D0-E995-0B49-00C33BF8B179}"/>
              </a:ext>
            </a:extLst>
          </p:cNvPr>
          <p:cNvSpPr>
            <a:spLocks noGrp="1"/>
          </p:cNvSpPr>
          <p:nvPr>
            <p:ph type="title"/>
          </p:nvPr>
        </p:nvSpPr>
        <p:spPr>
          <a:xfrm>
            <a:off x="5069940" y="365124"/>
            <a:ext cx="6172200" cy="1828800"/>
          </a:xfrm>
        </p:spPr>
        <p:txBody>
          <a:bodyPr>
            <a:normAutofit/>
          </a:bodyPr>
          <a:lstStyle/>
          <a:p>
            <a:r>
              <a:rPr lang="nb-NO" sz="6000" dirty="0" err="1"/>
              <a:t>Økonomisme</a:t>
            </a:r>
            <a:endParaRPr lang="nb-NO" dirty="0"/>
          </a:p>
        </p:txBody>
      </p:sp>
      <p:sp>
        <p:nvSpPr>
          <p:cNvPr id="3" name="Content Placeholder 2">
            <a:extLst>
              <a:ext uri="{FF2B5EF4-FFF2-40B4-BE49-F238E27FC236}">
                <a16:creationId xmlns:a16="http://schemas.microsoft.com/office/drawing/2014/main" id="{E0BDFE3D-6A90-EDE2-3B87-772ADA569681}"/>
              </a:ext>
            </a:extLst>
          </p:cNvPr>
          <p:cNvSpPr>
            <a:spLocks noGrp="1"/>
          </p:cNvSpPr>
          <p:nvPr>
            <p:ph idx="1"/>
          </p:nvPr>
        </p:nvSpPr>
        <p:spPr>
          <a:xfrm>
            <a:off x="5069939" y="2322576"/>
            <a:ext cx="6475097" cy="3858768"/>
          </a:xfrm>
        </p:spPr>
        <p:txBody>
          <a:bodyPr>
            <a:normAutofit/>
          </a:bodyPr>
          <a:lstStyle/>
          <a:p>
            <a:r>
              <a:rPr lang="nb-NO" sz="4000" dirty="0"/>
              <a:t>Klasse er sentral («viktigst») i kampene som oppstår i kapitalistiske samfunnet.</a:t>
            </a:r>
          </a:p>
          <a:p>
            <a:r>
              <a:rPr lang="nb-NO" sz="4000" dirty="0"/>
              <a:t>Sosial klasse kan reduseres til en økonomisk sak</a:t>
            </a:r>
          </a:p>
        </p:txBody>
      </p:sp>
      <p:pic>
        <p:nvPicPr>
          <p:cNvPr id="5" name="Picture 4">
            <a:extLst>
              <a:ext uri="{FF2B5EF4-FFF2-40B4-BE49-F238E27FC236}">
                <a16:creationId xmlns:a16="http://schemas.microsoft.com/office/drawing/2014/main" id="{B2709C73-5B11-244E-F41D-16537B542BB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548" r="30506" b="-1"/>
          <a:stretch/>
        </p:blipFill>
        <p:spPr>
          <a:xfrm>
            <a:off x="20" y="10"/>
            <a:ext cx="4639713" cy="6857990"/>
          </a:xfrm>
          <a:prstGeom prst="rect">
            <a:avLst/>
          </a:prstGeom>
        </p:spPr>
      </p:pic>
    </p:spTree>
    <p:extLst>
      <p:ext uri="{BB962C8B-B14F-4D97-AF65-F5344CB8AC3E}">
        <p14:creationId xmlns:p14="http://schemas.microsoft.com/office/powerpoint/2010/main" val="423262604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46057-BD58-FC83-70B4-F75A0DA73865}"/>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t="1510" b="14220"/>
          <a:stretch/>
        </p:blipFill>
        <p:spPr>
          <a:xfrm>
            <a:off x="20" y="1"/>
            <a:ext cx="12191980" cy="6857999"/>
          </a:xfrm>
          <a:prstGeom prst="rect">
            <a:avLst/>
          </a:prstGeom>
        </p:spPr>
      </p:pic>
      <p:sp>
        <p:nvSpPr>
          <p:cNvPr id="2" name="Title 1">
            <a:extLst>
              <a:ext uri="{FF2B5EF4-FFF2-40B4-BE49-F238E27FC236}">
                <a16:creationId xmlns:a16="http://schemas.microsoft.com/office/drawing/2014/main" id="{6041EB4C-92BF-3478-1D0C-1E9C4958B99A}"/>
              </a:ext>
            </a:extLst>
          </p:cNvPr>
          <p:cNvSpPr>
            <a:spLocks noGrp="1"/>
          </p:cNvSpPr>
          <p:nvPr>
            <p:ph type="title"/>
          </p:nvPr>
        </p:nvSpPr>
        <p:spPr>
          <a:xfrm>
            <a:off x="838201" y="1065862"/>
            <a:ext cx="3313164" cy="4726276"/>
          </a:xfrm>
        </p:spPr>
        <p:txBody>
          <a:bodyPr>
            <a:normAutofit/>
          </a:bodyPr>
          <a:lstStyle/>
          <a:p>
            <a:pPr algn="r"/>
            <a:r>
              <a:rPr lang="nb-NO" sz="4000" dirty="0">
                <a:solidFill>
                  <a:srgbClr val="FFFFFF"/>
                </a:solidFill>
              </a:rPr>
              <a:t>Wrights </a:t>
            </a:r>
            <a:r>
              <a:rPr lang="nb-NO" sz="4000" dirty="0" err="1">
                <a:solidFill>
                  <a:srgbClr val="FFFFFF"/>
                </a:solidFill>
              </a:rPr>
              <a:t>økonomisme</a:t>
            </a:r>
            <a:endParaRPr lang="nb-NO" sz="4000" dirty="0">
              <a:solidFill>
                <a:srgbClr val="FFFFFF"/>
              </a:solidFill>
            </a:endParaRPr>
          </a:p>
        </p:txBody>
      </p:sp>
      <p:sp>
        <p:nvSpPr>
          <p:cNvPr id="3" name="Content Placeholder 2">
            <a:extLst>
              <a:ext uri="{FF2B5EF4-FFF2-40B4-BE49-F238E27FC236}">
                <a16:creationId xmlns:a16="http://schemas.microsoft.com/office/drawing/2014/main" id="{AC53E311-4155-D969-FB7E-59D9DEF86401}"/>
              </a:ext>
            </a:extLst>
          </p:cNvPr>
          <p:cNvSpPr>
            <a:spLocks noGrp="1"/>
          </p:cNvSpPr>
          <p:nvPr>
            <p:ph idx="1"/>
          </p:nvPr>
        </p:nvSpPr>
        <p:spPr>
          <a:xfrm>
            <a:off x="5155379" y="1065862"/>
            <a:ext cx="6450970" cy="4726276"/>
          </a:xfrm>
        </p:spPr>
        <p:txBody>
          <a:bodyPr anchor="ctr">
            <a:normAutofit/>
          </a:bodyPr>
          <a:lstStyle/>
          <a:p>
            <a:r>
              <a:rPr lang="nb-NO" dirty="0">
                <a:solidFill>
                  <a:srgbClr val="FFFFFF"/>
                </a:solidFill>
              </a:rPr>
              <a:t>Tre prinsipper:</a:t>
            </a:r>
          </a:p>
          <a:p>
            <a:pPr lvl="1"/>
            <a:r>
              <a:rPr lang="nb-NO" sz="2800" dirty="0">
                <a:solidFill>
                  <a:srgbClr val="FFFFFF"/>
                </a:solidFill>
              </a:rPr>
              <a:t>De rike er rike fordi de fattige er fattig</a:t>
            </a:r>
          </a:p>
          <a:p>
            <a:pPr lvl="1"/>
            <a:r>
              <a:rPr lang="nb-NO" sz="2800" dirty="0">
                <a:solidFill>
                  <a:srgbClr val="FFFFFF"/>
                </a:solidFill>
              </a:rPr>
              <a:t>Noen har ikke (og kan ikke ha) tilgang til bestemte ressurser</a:t>
            </a:r>
          </a:p>
          <a:p>
            <a:pPr lvl="1"/>
            <a:r>
              <a:rPr lang="nb-NO" sz="2800" dirty="0">
                <a:solidFill>
                  <a:srgbClr val="FFFFFF"/>
                </a:solidFill>
              </a:rPr>
              <a:t>De rike blir rik(</a:t>
            </a:r>
            <a:r>
              <a:rPr lang="nb-NO" sz="2800" dirty="0" err="1">
                <a:solidFill>
                  <a:srgbClr val="FFFFFF"/>
                </a:solidFill>
              </a:rPr>
              <a:t>ere</a:t>
            </a:r>
            <a:r>
              <a:rPr lang="nb-NO" sz="2800" dirty="0">
                <a:solidFill>
                  <a:srgbClr val="FFFFFF"/>
                </a:solidFill>
              </a:rPr>
              <a:t>) ved å tilegne det de fattige produserer</a:t>
            </a:r>
          </a:p>
          <a:p>
            <a:r>
              <a:rPr lang="nb-NO" dirty="0">
                <a:solidFill>
                  <a:srgbClr val="FFFFFF"/>
                </a:solidFill>
              </a:rPr>
              <a:t>Klasse er en mekanisme som gjør at de rike sikrer sin posisjon ved å tilegne overskuddet produsert av de fattige</a:t>
            </a:r>
          </a:p>
        </p:txBody>
      </p:sp>
    </p:spTree>
    <p:extLst>
      <p:ext uri="{BB962C8B-B14F-4D97-AF65-F5344CB8AC3E}">
        <p14:creationId xmlns:p14="http://schemas.microsoft.com/office/powerpoint/2010/main" val="18837288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FFF5-1438-0425-4618-D68F9625E049}"/>
              </a:ext>
            </a:extLst>
          </p:cNvPr>
          <p:cNvSpPr>
            <a:spLocks noGrp="1"/>
          </p:cNvSpPr>
          <p:nvPr>
            <p:ph type="title"/>
          </p:nvPr>
        </p:nvSpPr>
        <p:spPr>
          <a:xfrm>
            <a:off x="633446" y="640081"/>
            <a:ext cx="6562262" cy="3849244"/>
          </a:xfrm>
          <a:noFill/>
        </p:spPr>
        <p:txBody>
          <a:bodyPr vert="horz" lIns="91440" tIns="45720" rIns="91440" bIns="45720" rtlCol="0" anchor="b">
            <a:normAutofit/>
          </a:bodyPr>
          <a:lstStyle/>
          <a:p>
            <a:pPr algn="r"/>
            <a:r>
              <a:rPr lang="en-US" sz="3800" dirty="0"/>
              <a:t>“Both [the Marxist and Weberian approaches] treat the social relationship to income-generating assets, especially capital and skills, as central to the definition of class locations”</a:t>
            </a:r>
          </a:p>
        </p:txBody>
      </p:sp>
      <p:pic>
        <p:nvPicPr>
          <p:cNvPr id="5" name="Picture 4" descr="Image of Erik Olin Wright giving a lecture in front of a blackboard">
            <a:extLst>
              <a:ext uri="{FF2B5EF4-FFF2-40B4-BE49-F238E27FC236}">
                <a16:creationId xmlns:a16="http://schemas.microsoft.com/office/drawing/2014/main" id="{54BA4B41-33B2-32FF-D1E9-CF8CF3EAC8FA}"/>
              </a:ext>
            </a:extLst>
          </p:cNvPr>
          <p:cNvPicPr>
            <a:picLocks noChangeAspect="1"/>
          </p:cNvPicPr>
          <p:nvPr/>
        </p:nvPicPr>
        <p:blipFill rotWithShape="1">
          <a:blip r:embed="rId3">
            <a:extLst>
              <a:ext uri="{28A0092B-C50C-407E-A947-70E740481C1C}">
                <a14:useLocalDpi xmlns:a14="http://schemas.microsoft.com/office/drawing/2010/main" val="0"/>
              </a:ext>
            </a:extLst>
          </a:blip>
          <a:srcRect r="2" b="1630"/>
          <a:stretch/>
        </p:blipFill>
        <p:spPr>
          <a:xfrm>
            <a:off x="7552944" y="10"/>
            <a:ext cx="4636008" cy="6857990"/>
          </a:xfrm>
          <a:prstGeom prst="rect">
            <a:avLst/>
          </a:prstGeom>
        </p:spPr>
      </p:pic>
    </p:spTree>
    <p:extLst>
      <p:ext uri="{BB962C8B-B14F-4D97-AF65-F5344CB8AC3E}">
        <p14:creationId xmlns:p14="http://schemas.microsoft.com/office/powerpoint/2010/main" val="14774317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1548</Words>
  <Application>Microsoft Office PowerPoint</Application>
  <PresentationFormat>Widescreen</PresentationFormat>
  <Paragraphs>170</Paragraphs>
  <Slides>32</Slides>
  <Notes>23</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Arial</vt:lpstr>
      <vt:lpstr>Calibri</vt:lpstr>
      <vt:lpstr>Calibri Light</vt:lpstr>
      <vt:lpstr>Century Gothic</vt:lpstr>
      <vt:lpstr>Gill Sans MT</vt:lpstr>
      <vt:lpstr>Times New Roman</vt:lpstr>
      <vt:lpstr>Tw Cen MT</vt:lpstr>
      <vt:lpstr>Wingdings 3</vt:lpstr>
      <vt:lpstr>Office Theme</vt:lpstr>
      <vt:lpstr>Gallery</vt:lpstr>
      <vt:lpstr>Ion</vt:lpstr>
      <vt:lpstr>Klasseteori: Hva “mente” Marx egentlig?</vt:lpstr>
      <vt:lpstr>Oversikt</vt:lpstr>
      <vt:lpstr>Aktualisering</vt:lpstr>
      <vt:lpstr>PowerPoint Presentation</vt:lpstr>
      <vt:lpstr>PowerPoint Presentation</vt:lpstr>
      <vt:lpstr>«Zombie» begrepet klasse</vt:lpstr>
      <vt:lpstr>Økonomisme</vt:lpstr>
      <vt:lpstr>Wrights økonomisme</vt:lpstr>
      <vt:lpstr>“Both [the Marxist and Weberian approaches] treat the social relationship to income-generating assets, especially capital and skills, as central to the definition of class locations”</vt:lpstr>
      <vt:lpstr>Hva er kjerna i økonomisme?</vt:lpstr>
      <vt:lpstr>Hva er klasse?</vt:lpstr>
      <vt:lpstr>To-klasse system («Marx»)</vt:lpstr>
      <vt:lpstr>Wright sine klasser</vt:lpstr>
      <vt:lpstr>PowerPoint Presentation</vt:lpstr>
      <vt:lpstr>Bourdieu sine klasser</vt:lpstr>
      <vt:lpstr>PowerPoint Presentation</vt:lpstr>
      <vt:lpstr>PowerPoint Presentation</vt:lpstr>
      <vt:lpstr>Bourdieu sine klasser i framtiden?</vt:lpstr>
      <vt:lpstr>ET lite spill…</vt:lpstr>
      <vt:lpstr>Historisk materialisme</vt:lpstr>
      <vt:lpstr>PowerPoint Presentation</vt:lpstr>
      <vt:lpstr>PowerPoint Presentation</vt:lpstr>
      <vt:lpstr>PowerPoint Presentation</vt:lpstr>
      <vt:lpstr>Fremmedgjøringsteori</vt:lpstr>
      <vt:lpstr>Fremmedgjørings to moment</vt:lpstr>
      <vt:lpstr>Fremmedgjøring</vt:lpstr>
      <vt:lpstr>Takk for meg!</vt:lpstr>
      <vt:lpstr>PowerPoint Presentation</vt:lpstr>
      <vt:lpstr>PowerPoint Presentation</vt:lpstr>
      <vt:lpstr>PowerPoint Presentation</vt:lpstr>
      <vt:lpstr>“Where they differ is in the theoretical elaboration and specification of the implications of this common set of criteria: the Marxist model sees two causal paths being systematically generated by these relations—one operating through market exchanges and the other through the process of production itself—whereas the Weberian model traces only one causal path; and the Marxist model elaborates the mechanisms of these causal paths; in terms of exploitation and domination as well as bargaining capacity within exchange, whereas the Weberian model only deals with the bargaining within exchange. In a sense, then, the Weberian strategy of class analysis is nested within the Marxist model.”</vt:lpstr>
      <vt:lpstr>Når «Marx» staves som «Weber»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Conor Andre Kelly</dc:creator>
  <cp:lastModifiedBy>Conor Andre Kelly</cp:lastModifiedBy>
  <cp:revision>5</cp:revision>
  <dcterms:created xsi:type="dcterms:W3CDTF">2022-12-22T13:50:46Z</dcterms:created>
  <dcterms:modified xsi:type="dcterms:W3CDTF">2023-01-30T13:58:49Z</dcterms:modified>
</cp:coreProperties>
</file>